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bin" ContentType="application/vnd.openxmlformats-officedocument.oleObject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firstSlideNum="1" rtl="0" saveSubsetFonts="0" serverZoom="0" showSpecialPlsOnTitleSld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type="screen4x3" cy="6858000" cx="9144000"/>
  <p:notesSz cx="6858000" cy="9144000"/>
  <p:defaultTextStyle>
    <a:lvl1pPr algn="l" fontAlgn="base" indent="0" latinLnBrk="1" marL="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1pPr>
    <a:lvl2pPr algn="l" fontAlgn="base" indent="0" latinLnBrk="1" marL="4572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2pPr>
    <a:lvl3pPr algn="l" fontAlgn="base" indent="0" latinLnBrk="1" marL="9144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3pPr>
    <a:lvl4pPr algn="l" fontAlgn="base" indent="0" latinLnBrk="1" marL="13716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4pPr>
    <a:lvl5pPr algn="l" fontAlgn="base" indent="0" latinLnBrk="1" marL="18288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5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View">
  <p:normalViewPr showOutlineIcons="1" snapVertSplitter="0" vertBarState="restored" horzBarState="maximized" preferSingleView="0">
    <p:restoredLeft sz="17974" autoAdjust="0"/>
    <p:restoredTop sz="94697" autoAdjust="0"/>
  </p:normalViewPr>
  <p:slideViewPr>
    <p:cSldViewPr showGuides="0" snapToGrid="1" snapToObjects="0">
      <p:cViewPr varScale="1">
        <p:scale>
          <a:sx n="115" d="100"/>
          <a:sy n="115" d="100"/>
        </p:scale>
        <p:origin x="1362" y="102"/>
      </p:cViewPr>
      <p:guideLst>
        <p:guide orient="horz" pos="2183"/>
        <p:guide orient="vert" pos="2880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3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59" name="Rectangle 2"/>
          <p:cNvSpPr/>
          <p:nvPr>
            <p:ph type="hdr" sz="quarter" idx="0"/>
          </p:nvPr>
        </p:nvSpPr>
        <p:spPr>
          <a:xfrm rot="0">
            <a:off x="0" y="0"/>
            <a:ext cx="2971800" cy="457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eaLnBrk="1" hangingPunct="1" latinLnBrk="1" lvl="0"/>
            <a:endParaRPr altLang="zh-CN" sz="1200" lang="en-US"/>
          </a:p>
        </p:txBody>
      </p:sp>
      <p:sp>
        <p:nvSpPr>
          <p:cNvPr id="1049160" name="Rectangle 3"/>
          <p:cNvSpPr/>
          <p:nvPr>
            <p:ph type="dt" sz="full" idx="1"/>
          </p:nvPr>
        </p:nvSpPr>
        <p:spPr>
          <a:xfrm rot="0">
            <a:off x="3884612" y="0"/>
            <a:ext cx="2971800" cy="457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algn="r" eaLnBrk="1" hangingPunct="1" latinLnBrk="1" lvl="0"/>
            <a:endParaRPr altLang="zh-CN" sz="1200" lang="en-US"/>
          </a:p>
        </p:txBody>
      </p:sp>
      <p:sp>
        <p:nvSpPr>
          <p:cNvPr id="1049161" name="Rectangle 4"/>
          <p:cNvSpPr/>
          <p:nvPr>
            <p:ph type="sldImg" sz="full" idx="4294967295"/>
          </p:nvPr>
        </p:nvSpPr>
        <p:spPr>
          <a:xfrm rot="0">
            <a:off x="1143000" y="685800"/>
            <a:ext cx="4572000" cy="342900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horz"/>
          <a:p/>
        </p:txBody>
      </p:sp>
      <p:sp>
        <p:nvSpPr>
          <p:cNvPr id="1049162" name="Rectangle 5"/>
          <p:cNvSpPr/>
          <p:nvPr>
            <p:ph type="body" sz="quarter" idx="3"/>
          </p:nvPr>
        </p:nvSpPr>
        <p:spPr>
          <a:xfrm rot="0"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63" name="Rectangle 6"/>
          <p:cNvSpPr/>
          <p:nvPr>
            <p:ph type="ftr" sz="quarter" idx="4"/>
          </p:nvPr>
        </p:nvSpPr>
        <p:spPr>
          <a:xfrm rot="0">
            <a:off x="0" y="8685212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eaLnBrk="1" hangingPunct="1" latinLnBrk="1" lvl="0"/>
            <a:endParaRPr altLang="zh-CN" sz="1200" lang="en-US"/>
          </a:p>
        </p:txBody>
      </p:sp>
      <p:sp>
        <p:nvSpPr>
          <p:cNvPr id="1049164" name="Rectangle 7"/>
          <p:cNvSpPr/>
          <p:nvPr>
            <p:ph type="sldNum" sz="quarter" idx="5"/>
          </p:nvPr>
        </p:nvSpPr>
        <p:spPr>
          <a:xfrm rot="0">
            <a:off x="3884612" y="8685212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zh-CN" sz="1200" lang="en-US"/>
              <a:pPr algn="r" eaLnBrk="1" hangingPunct="1" latinLnBrk="1" lvl="0"/>
            </a:fld>
            <a:endParaRPr altLang="zh-CN" sz="1200" lang="en-US"/>
          </a:p>
        </p:txBody>
      </p:sp>
    </p:spTree>
  </p:cSld>
  <p:clrMap accent1="dk1" accent2="dk1" accent3="dk1" accent4="dk1" accent5="dk1" accent6="dk1" bg1="dk1" bg2="dk1" tx1="dk1" tx2="dk1" hlink="dk1" folHlink="dk1"/>
  <p:notesStyle>
    <a:lvl1pPr algn="l" fontAlgn="base" indent="0" latinLnBrk="1" marL="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1pPr>
    <a:lvl2pPr algn="l" fontAlgn="base" indent="0" latinLnBrk="1" marL="4572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2pPr>
    <a:lvl3pPr algn="l" fontAlgn="base" indent="0" latinLnBrk="1" marL="9144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3pPr>
    <a:lvl4pPr algn="l" fontAlgn="base" indent="0" latinLnBrk="1" marL="13716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4pPr>
    <a:lvl5pPr algn="l" fontAlgn="base" indent="0" latinLnBrk="1" marL="18288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ea typeface="宋体" pitchFamily="2" charset="-122"/>
        <a:sym typeface="Arial" pitchFamily="34" charset="0"/>
      </a:defRPr>
    </a:lvl5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53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54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55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72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56" name="灯片编号占位符 3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58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noProof="1" smtClean="0"/>
              <a:t>单击以编辑母版副标题样式</a:t>
            </a:r>
            <a:endParaRPr altLang="en-US" lang="zh-CN" noProof="1"/>
          </a:p>
        </p:txBody>
      </p:sp>
      <p:sp>
        <p:nvSpPr>
          <p:cNvPr id="1049157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3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41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42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43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70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44" name="灯片编号占位符 3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4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vert="eaVert"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45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4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47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48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49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71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50" name="灯片编号占位符 3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5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/>
        </p:spPr>
        <p:txBody>
          <a:bodyPr vert="eaVert"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51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/>
        </p:spPr>
        <p:txBody>
          <a:bodyPr vert="eaVert"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1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94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095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096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3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097" name="灯片编号占位符 3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09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098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2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00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01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02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4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03" name="灯片编号占位符 3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05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/>
        </p:spPr>
        <p:txBody>
          <a:bodyPr/>
          <a:lstStyle>
            <a:lvl1pPr indent="0" marL="0">
              <a:buNone/>
              <a:defRPr sz="2400"/>
            </a:lvl1pPr>
            <a:lvl2pPr indent="0" marL="457200">
              <a:buNone/>
              <a:defRPr sz="2000"/>
            </a:lvl2pPr>
            <a:lvl3pPr indent="0" marL="914400">
              <a:buNone/>
              <a:defRPr sz="18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</p:txBody>
      </p:sp>
      <p:sp>
        <p:nvSpPr>
          <p:cNvPr id="1049104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/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06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07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08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5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09" name="灯片编号占位符 4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12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/>
        </p:spPr>
        <p:txBody>
          <a:bodyPr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11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/>
        </p:spPr>
        <p:txBody>
          <a:bodyPr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10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2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13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14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15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6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16" name="灯片编号占位符 6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21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/>
        </p:spPr>
        <p:txBody>
          <a:bodyPr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2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</p:txBody>
      </p:sp>
      <p:sp>
        <p:nvSpPr>
          <p:cNvPr id="1049119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/>
        </p:spPr>
        <p:txBody>
          <a:bodyPr/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18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</p:txBody>
      </p:sp>
      <p:sp>
        <p:nvSpPr>
          <p:cNvPr id="1049117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/>
        </p:spPr>
        <p:txBody>
          <a:bodyPr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2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22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23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24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7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25" name="灯片编号占位符 2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26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/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9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8580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8581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153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8582" name="灯片编号占位符 1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3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27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28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29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8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30" name="灯片编号占位符 4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33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/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</p:txBody>
      </p:sp>
      <p:sp>
        <p:nvSpPr>
          <p:cNvPr id="1049132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/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  <a:p>
            <a:pPr lvl="1"/>
            <a:r>
              <a:rPr altLang="en-US" lang="zh-CN" noProof="1" smtClean="0"/>
              <a:t>第二级</a:t>
            </a:r>
          </a:p>
          <a:p>
            <a:pPr lvl="2"/>
            <a:r>
              <a:rPr altLang="en-US" lang="zh-CN" noProof="1" smtClean="0"/>
              <a:t>第三级</a:t>
            </a:r>
          </a:p>
          <a:p>
            <a:pPr lvl="3"/>
            <a:r>
              <a:rPr altLang="en-US" lang="zh-CN" noProof="1" smtClean="0"/>
              <a:t>第四级</a:t>
            </a:r>
          </a:p>
          <a:p>
            <a:pPr lvl="4"/>
            <a:r>
              <a:rPr altLang="en-US" lang="zh-CN" noProof="1" smtClean="0"/>
              <a:t>第五级</a:t>
            </a:r>
            <a:endParaRPr altLang="en-US" lang="zh-CN" noProof="1"/>
          </a:p>
        </p:txBody>
      </p:sp>
      <p:sp>
        <p:nvSpPr>
          <p:cNvPr id="1049131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/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3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134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9135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9136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269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  <p:sp>
        <p:nvSpPr>
          <p:cNvPr id="1049137" name="灯片编号占位符 4"/>
          <p:cNvSpPr/>
          <p:nvPr>
            <p:ph type="sldNum" sz="quarter" idx="4"/>
          </p:nvPr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</a:fld>
            <a:endParaRPr altLang="zh-CN" lang="en-US"/>
          </a:p>
        </p:txBody>
      </p:sp>
      <p:sp>
        <p:nvSpPr>
          <p:cNvPr id="1049140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/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noProof="1" smtClean="0"/>
              <a:t>编辑母版文本样式</a:t>
            </a:r>
          </a:p>
        </p:txBody>
      </p:sp>
      <p:sp>
        <p:nvSpPr>
          <p:cNvPr id="1049139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/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3200" i="0" kern="1200" kumimoji="0" lang="zh-C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9138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/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noProof="1" smtClean="0"/>
              <a:t>单击此处编辑母版标题样式</a:t>
            </a:r>
            <a:endParaRPr altLang="en-US" lang="zh-CN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2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6" name="矩形 11"/>
          <p:cNvSpPr/>
          <p:nvPr/>
        </p:nvSpPr>
        <p:spPr>
          <a:xfrm rot="0">
            <a:off x="0" y="7937"/>
            <a:ext cx="9147175" cy="274637"/>
          </a:xfrm>
          <a:prstGeom prst="rect"/>
          <a:solidFill>
            <a:srgbClr val="00B0F0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buNone/>
            </a:pPr>
            <a:endParaRPr altLang="en-US" b="1" sz="2400" lang="zh-CN">
              <a:solidFill>
                <a:srgbClr val="FFFFFF"/>
              </a:solidFill>
            </a:endParaRPr>
          </a:p>
        </p:txBody>
      </p:sp>
      <p:sp>
        <p:nvSpPr>
          <p:cNvPr id="1048577" name="文本框 12"/>
          <p:cNvSpPr txBox="1"/>
          <p:nvPr/>
        </p:nvSpPr>
        <p:spPr>
          <a:xfrm rot="0">
            <a:off x="7308850" y="-46037"/>
            <a:ext cx="1800225" cy="3683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altLang="zh-CN" b="1" lang="en-US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altLang="en-US" b="1" lang="zh-CN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章 恒定磁场</a:t>
            </a:r>
          </a:p>
        </p:txBody>
      </p:sp>
      <p:sp>
        <p:nvSpPr>
          <p:cNvPr id="1048578" name="矩形 13"/>
          <p:cNvSpPr/>
          <p:nvPr/>
        </p:nvSpPr>
        <p:spPr>
          <a:xfrm rot="0">
            <a:off x="539750" y="-39687"/>
            <a:ext cx="1800225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buNone/>
            </a:pPr>
            <a:r>
              <a:rPr altLang="en-US" b="1" lang="zh-CN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磁场中的磁介质</a:t>
            </a:r>
          </a:p>
        </p:txBody>
      </p:sp>
      <p:pic>
        <p:nvPicPr>
          <p:cNvPr id="2097152" name="Picture 2" descr="https://gss3.bdstatic.com/84oSdTum2Q5BphGlnYG/timg?wapp&amp;quality=80&amp;size=b150_150&amp;subsize=20480&amp;cut_x=0&amp;cut_w=0&amp;cut_y=0&amp;cut_h=0&amp;sec=1369815402&amp;srctrace&amp;di=ccb1b0d34b03a61f5c049019ecad9e38&amp;wh_rate=null&amp;src=http%3A%2F%2Fimgsrc.baidu.com%2Fforum%2Fpic%2Fitem%2Fd5628535e5dde711ef5f72fba0efce1b9d166129.jpg"/>
          <p:cNvPicPr>
            <a:picLocks/>
          </p:cNvPicPr>
          <p:nvPr/>
        </p:nvPicPr>
        <p:blipFill>
          <a:blip xmlns:r="http://schemas.openxmlformats.org/officeDocument/2006/relationships" r:embed="rId12"/>
          <a:srcRect l="10056" t="8437" r="9071" b="11272"/>
          <a:stretch>
            <a:fillRect/>
          </a:stretch>
        </p:blipFill>
        <p:spPr>
          <a:xfrm rot="0">
            <a:off x="-12700" y="-46037"/>
            <a:ext cx="431800" cy="430212"/>
          </a:xfrm>
          <a:prstGeom prst="rect"/>
          <a:noFill/>
          <a:ln>
            <a:noFill/>
          </a:ln>
          <a:effectLst>
            <a:outerShdw algn="tl" dir="0" dist="0" kx="0" sx="100000" sy="100000">
              <a:srgbClr val="000000">
                <a:alpha val="7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ctr" eaLnBrk="0" fontAlgn="base" hangingPunct="0" rtl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algn="ctr" fontAlgn="base" marL="4572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algn="ctr" fontAlgn="base" marL="9144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algn="ctr" fontAlgn="base" marL="13716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algn="ctr" fontAlgn="base" marL="18288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algn="l" eaLnBrk="0" fontAlgn="base" hangingPunct="0" indent="-342900" marL="342900" rtl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50" marL="742950" rtl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eaLnBrk="0" fontAlgn="base" hangingPunct="0" indent="-228600" marL="1143000" rtl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eaLnBrk="0" fontAlgn="base" hangingPunct="0" indent="-228600" marL="1600200" rtl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eaLnBrk="0" fontAlgn="base" hangingPunct="0" indent="-228600" marL="2057400" rtl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2.emf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7.wmf"/><Relationship Id="rId14" Type="http://schemas.openxmlformats.org/officeDocument/2006/relationships/oleObject" Target="../embeddings/oleObject7.bin"/><Relationship Id="rId15" Type="http://schemas.openxmlformats.org/officeDocument/2006/relationships/oleObject" Target="../embeddings/oleObject8.bin"/><Relationship Id="rId16" Type="http://schemas.openxmlformats.org/officeDocument/2006/relationships/image" Target="../media/image8.png"/><Relationship Id="rId17" Type="http://schemas.openxmlformats.org/officeDocument/2006/relationships/image" Target="../media/image9.png"/><Relationship Id="rId18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48.bin"/><Relationship Id="rId2" Type="http://schemas.openxmlformats.org/officeDocument/2006/relationships/image" Target="../media/image54.wmf"/><Relationship Id="rId3" Type="http://schemas.openxmlformats.org/officeDocument/2006/relationships/oleObject" Target="../embeddings/oleObject49.bin"/><Relationship Id="rId4" Type="http://schemas.openxmlformats.org/officeDocument/2006/relationships/image" Target="../media/image55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56.w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57.wmf"/><Relationship Id="rId9" Type="http://schemas.openxmlformats.org/officeDocument/2006/relationships/oleObject" Target="../embeddings/oleObject52.bin"/><Relationship Id="rId10" Type="http://schemas.openxmlformats.org/officeDocument/2006/relationships/oleObject" Target="../embeddings/oleObject53.bin"/><Relationship Id="rId11" Type="http://schemas.openxmlformats.org/officeDocument/2006/relationships/image" Target="../media/image58.wmf"/><Relationship Id="rId12" Type="http://schemas.openxmlformats.org/officeDocument/2006/relationships/oleObject" Target="../embeddings/oleObject54.bin"/><Relationship Id="rId13" Type="http://schemas.openxmlformats.org/officeDocument/2006/relationships/image" Target="../media/image59.wmf"/><Relationship Id="rId14" Type="http://schemas.openxmlformats.org/officeDocument/2006/relationships/oleObject" Target="../embeddings/oleObject55.bin"/><Relationship Id="rId15" Type="http://schemas.openxmlformats.org/officeDocument/2006/relationships/image" Target="../media/image60.wmf"/><Relationship Id="rId16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56.bin"/><Relationship Id="rId2" Type="http://schemas.openxmlformats.org/officeDocument/2006/relationships/image" Target="../media/image61.wmf"/><Relationship Id="rId3" Type="http://schemas.openxmlformats.org/officeDocument/2006/relationships/oleObject" Target="../embeddings/oleObject57.bin"/><Relationship Id="rId4" Type="http://schemas.openxmlformats.org/officeDocument/2006/relationships/image" Target="../media/image62.w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63.w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64.w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54.wmf"/><Relationship Id="rId11" Type="http://schemas.openxmlformats.org/officeDocument/2006/relationships/oleObject" Target="../embeddings/oleObject61.bin"/><Relationship Id="rId12" Type="http://schemas.openxmlformats.org/officeDocument/2006/relationships/image" Target="../media/image58.wmf"/><Relationship Id="rId13" Type="http://schemas.openxmlformats.org/officeDocument/2006/relationships/oleObject" Target="../embeddings/oleObject62.bin"/><Relationship Id="rId14" Type="http://schemas.openxmlformats.org/officeDocument/2006/relationships/image" Target="../media/image59.wmf"/><Relationship Id="rId15" Type="http://schemas.openxmlformats.org/officeDocument/2006/relationships/oleObject" Target="../embeddings/oleObject63.bin"/><Relationship Id="rId16" Type="http://schemas.openxmlformats.org/officeDocument/2006/relationships/image" Target="../media/image60.wmf"/><Relationship Id="rId17" Type="http://schemas.openxmlformats.org/officeDocument/2006/relationships/oleObject" Target="../embeddings/oleObject64.bin"/><Relationship Id="rId18" Type="http://schemas.openxmlformats.org/officeDocument/2006/relationships/image" Target="../media/image65.wmf"/><Relationship Id="rId19" Type="http://schemas.openxmlformats.org/officeDocument/2006/relationships/oleObject" Target="../embeddings/oleObject65.bin"/><Relationship Id="rId20" Type="http://schemas.openxmlformats.org/officeDocument/2006/relationships/image" Target="../media/image66.wmf"/><Relationship Id="rId21" Type="http://schemas.openxmlformats.org/officeDocument/2006/relationships/oleObject" Target="../embeddings/oleObject66.bin"/><Relationship Id="rId22" Type="http://schemas.openxmlformats.org/officeDocument/2006/relationships/image" Target="../media/image67.wmf"/><Relationship Id="rId23" Type="http://schemas.openxmlformats.org/officeDocument/2006/relationships/oleObject" Target="../embeddings/oleObject67.bin"/><Relationship Id="rId24" Type="http://schemas.openxmlformats.org/officeDocument/2006/relationships/image" Target="../media/image68.wmf"/><Relationship Id="rId25" Type="http://schemas.openxmlformats.org/officeDocument/2006/relationships/oleObject" Target="../embeddings/oleObject68.bin"/><Relationship Id="rId26" Type="http://schemas.openxmlformats.org/officeDocument/2006/relationships/image" Target="../media/image69.wmf"/><Relationship Id="rId27" Type="http://schemas.openxmlformats.org/officeDocument/2006/relationships/oleObject" Target="../embeddings/oleObject69.bin"/><Relationship Id="rId28" Type="http://schemas.openxmlformats.org/officeDocument/2006/relationships/image" Target="../media/image70.wmf"/><Relationship Id="rId29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70.bin"/><Relationship Id="rId2" Type="http://schemas.openxmlformats.org/officeDocument/2006/relationships/image" Target="../media/image71.wmf"/><Relationship Id="rId3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71.bin"/><Relationship Id="rId2" Type="http://schemas.openxmlformats.org/officeDocument/2006/relationships/image" Target="../media/image72.wmf"/><Relationship Id="rId3" Type="http://schemas.openxmlformats.org/officeDocument/2006/relationships/oleObject" Target="../embeddings/oleObject72.bin"/><Relationship Id="rId4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74.w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75.w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76.wmf"/><Relationship Id="rId11" Type="http://schemas.openxmlformats.org/officeDocument/2006/relationships/oleObject" Target="../embeddings/oleObject76.bin"/><Relationship Id="rId12" Type="http://schemas.openxmlformats.org/officeDocument/2006/relationships/image" Target="../media/image77.wmf"/><Relationship Id="rId13" Type="http://schemas.openxmlformats.org/officeDocument/2006/relationships/oleObject" Target="../embeddings/oleObject77.bin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78.w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9.w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80.w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81.w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82.w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83.wmf"/><Relationship Id="rId26" Type="http://schemas.openxmlformats.org/officeDocument/2006/relationships/oleObject" Target="../embeddings/oleObject84.bin"/><Relationship Id="rId27" Type="http://schemas.openxmlformats.org/officeDocument/2006/relationships/image" Target="../media/image84.wmf"/><Relationship Id="rId28" Type="http://schemas.openxmlformats.org/officeDocument/2006/relationships/oleObject" Target="../embeddings/oleObject85.bin"/><Relationship Id="rId29" Type="http://schemas.openxmlformats.org/officeDocument/2006/relationships/image" Target="../media/image85.wmf"/><Relationship Id="rId30" Type="http://schemas.openxmlformats.org/officeDocument/2006/relationships/oleObject" Target="../embeddings/oleObject86.bin"/><Relationship Id="rId31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87.bin"/><Relationship Id="rId2" Type="http://schemas.openxmlformats.org/officeDocument/2006/relationships/image" Target="../media/image81.wmf"/><Relationship Id="rId3" Type="http://schemas.openxmlformats.org/officeDocument/2006/relationships/oleObject" Target="../embeddings/oleObject88.bin"/><Relationship Id="rId4" Type="http://schemas.openxmlformats.org/officeDocument/2006/relationships/image" Target="../media/image82.wmf"/><Relationship Id="rId5" Type="http://schemas.openxmlformats.org/officeDocument/2006/relationships/oleObject" Target="../embeddings/oleObject89.bin"/><Relationship Id="rId6" Type="http://schemas.openxmlformats.org/officeDocument/2006/relationships/oleObject" Target="../embeddings/oleObject90.bin"/><Relationship Id="rId7" Type="http://schemas.openxmlformats.org/officeDocument/2006/relationships/oleObject" Target="../embeddings/oleObject91.bin"/><Relationship Id="rId8" Type="http://schemas.openxmlformats.org/officeDocument/2006/relationships/oleObject" Target="../embeddings/oleObject92.bin"/><Relationship Id="rId9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9.bin"/><Relationship Id="rId2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7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8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12.w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19.wmf"/><Relationship Id="rId12" Type="http://schemas.openxmlformats.org/officeDocument/2006/relationships/oleObject" Target="../embeddings/oleObject16.bin"/><Relationship Id="rId13" Type="http://schemas.openxmlformats.org/officeDocument/2006/relationships/oleObject" Target="../embeddings/oleObject17.bin"/><Relationship Id="rId14" Type="http://schemas.openxmlformats.org/officeDocument/2006/relationships/oleObject" Target="../embeddings/oleObject18.bin"/><Relationship Id="rId15" Type="http://schemas.openxmlformats.org/officeDocument/2006/relationships/oleObject" Target="../embeddings/oleObject19.bin"/><Relationship Id="rId16" Type="http://schemas.openxmlformats.org/officeDocument/2006/relationships/oleObject" Target="../embeddings/oleObject20.bin"/><Relationship Id="rId17" Type="http://schemas.openxmlformats.org/officeDocument/2006/relationships/oleObject" Target="../embeddings/oleObject21.bin"/><Relationship Id="rId18" Type="http://schemas.openxmlformats.org/officeDocument/2006/relationships/image" Target="../media/image20.wmf"/><Relationship Id="rId19" Type="http://schemas.openxmlformats.org/officeDocument/2006/relationships/oleObject" Target="../embeddings/oleObject22.bin"/><Relationship Id="rId20" Type="http://schemas.openxmlformats.org/officeDocument/2006/relationships/image" Target="../media/image21.wmf"/><Relationship Id="rId21" Type="http://schemas.openxmlformats.org/officeDocument/2006/relationships/oleObject" Target="../embeddings/oleObject23.bin"/><Relationship Id="rId22" Type="http://schemas.openxmlformats.org/officeDocument/2006/relationships/oleObject" Target="../embeddings/oleObject24.bin"/><Relationship Id="rId23" Type="http://schemas.openxmlformats.org/officeDocument/2006/relationships/image" Target="../media/image22.wmf"/><Relationship Id="rId24" Type="http://schemas.openxmlformats.org/officeDocument/2006/relationships/oleObject" Target="../embeddings/oleObject25.bin"/><Relationship Id="rId25" Type="http://schemas.openxmlformats.org/officeDocument/2006/relationships/image" Target="../media/image23.wmf"/><Relationship Id="rId26" Type="http://schemas.openxmlformats.org/officeDocument/2006/relationships/oleObject" Target="../embeddings/oleObject26.bin"/><Relationship Id="rId27" Type="http://schemas.openxmlformats.org/officeDocument/2006/relationships/image" Target="../media/image24.wmf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oleObject" Target="../embeddings/oleObject27.bin"/><Relationship Id="rId31" Type="http://schemas.openxmlformats.org/officeDocument/2006/relationships/image" Target="../media/image27.wmf"/><Relationship Id="rId3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oleObject" Target="../embeddings/oleObject28.bin"/><Relationship Id="rId3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30.bin"/><Relationship Id="rId2" Type="http://schemas.openxmlformats.org/officeDocument/2006/relationships/image" Target="../media/image33.emf"/><Relationship Id="rId3" Type="http://schemas.openxmlformats.org/officeDocument/2006/relationships/oleObject" Target="../embeddings/oleObject31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7.emf"/><Relationship Id="rId11" Type="http://schemas.openxmlformats.org/officeDocument/2006/relationships/image" Target="../media/image38.png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39.emf"/><Relationship Id="rId14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36.bin"/><Relationship Id="rId2" Type="http://schemas.openxmlformats.org/officeDocument/2006/relationships/image" Target="../media/image40.emf"/><Relationship Id="rId3" Type="http://schemas.openxmlformats.org/officeDocument/2006/relationships/oleObject" Target="../embeddings/oleObject37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44.emf"/><Relationship Id="rId11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41.bin"/><Relationship Id="rId2" Type="http://schemas.openxmlformats.org/officeDocument/2006/relationships/image" Target="../media/image45.emf"/><Relationship Id="rId3" Type="http://schemas.openxmlformats.org/officeDocument/2006/relationships/oleObject" Target="../embeddings/oleObject42.bin"/><Relationship Id="rId4" Type="http://schemas.openxmlformats.org/officeDocument/2006/relationships/image" Target="../media/image46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49.emf"/><Relationship Id="rId11" Type="http://schemas.openxmlformats.org/officeDocument/2006/relationships/oleObject" Target="../embeddings/oleObject46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47.bin"/><Relationship Id="rId14" Type="http://schemas.openxmlformats.org/officeDocument/2006/relationships/image" Target="../media/image39.emf"/><Relationship Id="rId15" Type="http://schemas.openxmlformats.org/officeDocument/2006/relationships/image" Target="../media/image51.png"/><Relationship Id="rId16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 showMasterSp="1">
  <p:cSld>
    <p:spTree>
      <p:nvGrpSpPr>
        <p:cNvPr id="2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1698625" y="1130300"/>
            <a:ext cx="990600" cy="928687"/>
            <a:chOff x="4285" y="1167"/>
            <a:chExt cx="624" cy="585"/>
          </a:xfrm>
        </p:grpSpPr>
        <p:grpSp>
          <p:nvGrpSpPr>
            <p:cNvPr id="28" name=""/>
            <p:cNvGrpSpPr/>
            <p:nvPr/>
          </p:nvGrpSpPr>
          <p:grpSpPr>
            <a:xfrm rot="0">
              <a:off x="4285" y="1167"/>
              <a:ext cx="624" cy="192"/>
              <a:chOff x="4368" y="2928"/>
              <a:chExt cx="624" cy="192"/>
            </a:xfrm>
          </p:grpSpPr>
          <p:grpSp>
            <p:nvGrpSpPr>
              <p:cNvPr id="29" name=""/>
              <p:cNvGrpSpPr/>
              <p:nvPr/>
            </p:nvGrpSpPr>
            <p:grpSpPr>
              <a:xfrm rot="0">
                <a:off x="4368" y="3120"/>
                <a:ext cx="624" cy="0"/>
                <a:chOff x="4368" y="3072"/>
                <a:chExt cx="624" cy="0"/>
              </a:xfrm>
            </p:grpSpPr>
            <p:sp>
              <p:nvSpPr>
                <p:cNvPr id="1048583" name="Line 120"/>
                <p:cNvSpPr/>
                <p:nvPr/>
              </p:nvSpPr>
              <p:spPr>
                <a:xfrm rot="0">
                  <a:off x="4368" y="3072"/>
                  <a:ext cx="62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584" name="Line 121"/>
                <p:cNvSpPr/>
                <p:nvPr/>
              </p:nvSpPr>
              <p:spPr>
                <a:xfrm rot="0" flipH="1">
                  <a:off x="4560" y="3072"/>
                  <a:ext cx="14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  <a:tailEnd type="triangle" w="med" len="med"/>
                </a:ln>
              </p:spPr>
            </p:sp>
          </p:grpSp>
          <p:grpSp>
            <p:nvGrpSpPr>
              <p:cNvPr id="30" name=""/>
              <p:cNvGrpSpPr/>
              <p:nvPr/>
            </p:nvGrpSpPr>
            <p:grpSpPr>
              <a:xfrm rot="0">
                <a:off x="4368" y="3024"/>
                <a:ext cx="624" cy="0"/>
                <a:chOff x="4368" y="3072"/>
                <a:chExt cx="624" cy="0"/>
              </a:xfrm>
            </p:grpSpPr>
            <p:sp>
              <p:nvSpPr>
                <p:cNvPr id="1048585" name="Line 123"/>
                <p:cNvSpPr/>
                <p:nvPr/>
              </p:nvSpPr>
              <p:spPr>
                <a:xfrm rot="0">
                  <a:off x="4368" y="3072"/>
                  <a:ext cx="62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586" name="Line 124"/>
                <p:cNvSpPr/>
                <p:nvPr/>
              </p:nvSpPr>
              <p:spPr>
                <a:xfrm rot="0" flipH="1">
                  <a:off x="4560" y="3072"/>
                  <a:ext cx="14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  <a:tailEnd type="triangle" w="med" len="med"/>
                </a:ln>
              </p:spPr>
            </p:sp>
          </p:grpSp>
          <p:grpSp>
            <p:nvGrpSpPr>
              <p:cNvPr id="31" name=""/>
              <p:cNvGrpSpPr/>
              <p:nvPr/>
            </p:nvGrpSpPr>
            <p:grpSpPr>
              <a:xfrm rot="0">
                <a:off x="4368" y="2928"/>
                <a:ext cx="624" cy="0"/>
                <a:chOff x="4368" y="3072"/>
                <a:chExt cx="624" cy="0"/>
              </a:xfrm>
            </p:grpSpPr>
            <p:sp>
              <p:nvSpPr>
                <p:cNvPr id="1048587" name="Line 126"/>
                <p:cNvSpPr/>
                <p:nvPr/>
              </p:nvSpPr>
              <p:spPr>
                <a:xfrm rot="0">
                  <a:off x="4368" y="3072"/>
                  <a:ext cx="62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588" name="Line 127"/>
                <p:cNvSpPr/>
                <p:nvPr/>
              </p:nvSpPr>
              <p:spPr>
                <a:xfrm rot="0" flipH="1">
                  <a:off x="4560" y="3072"/>
                  <a:ext cx="144" cy="0"/>
                </a:xfrm>
                <a:prstGeom prst="line"/>
                <a:noFill/>
                <a:ln w="38100" cap="flat" cmpd="sng">
                  <a:solidFill>
                    <a:srgbClr val="0000CC">
                      <a:alpha val="100000"/>
                    </a:srgbClr>
                  </a:solidFill>
                  <a:prstDash val="solid"/>
                  <a:round/>
                  <a:tailEnd type="triangle" w="med" len="med"/>
                </a:ln>
              </p:spPr>
            </p:sp>
          </p:grpSp>
        </p:grpSp>
        <p:graphicFrame>
          <p:nvGraphicFramePr>
            <p:cNvPr id="4194304" name=""/>
            <p:cNvGraphicFramePr>
              <a:graphicFrameLocks/>
            </p:cNvGraphicFramePr>
            <p:nvPr/>
          </p:nvGraphicFramePr>
          <p:xfrm rot="0">
            <a:off x="4468" y="1434"/>
            <a:ext cx="23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318" imgW="238" showAsIcon="0" progId="Equation.3">
                    <p:embed followColorScheme="full"/>
                    <p:pic>
                      <p:nvPicPr>
                        <p:cNvPr id="2097154" name="Object 12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468" y="1434"/>
                          <a:ext cx="238" cy="31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318" imgW="238" showAsIcon="0" progId="Equation.3">
                    <p:embed followColorScheme="full"/>
                    <p:pic>
                      <p:nvPicPr>
                        <p:cNvPr id="2097154" name="Object 12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468" y="1434"/>
                          <a:ext cx="238" cy="31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589" name="Text Box 2"/>
          <p:cNvSpPr txBox="1"/>
          <p:nvPr/>
        </p:nvSpPr>
        <p:spPr>
          <a:xfrm rot="0">
            <a:off x="357187" y="250825"/>
            <a:ext cx="5922962" cy="58420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3200" lang="zh-CN">
                <a:solidFill>
                  <a:srgbClr val="CC0000"/>
                </a:solidFill>
                <a:latin typeface="Times New Roman" pitchFamily="18" charset="0"/>
              </a:rPr>
              <a:t>一    磁介质    磁化强度</a:t>
            </a:r>
          </a:p>
        </p:txBody>
      </p:sp>
      <p:grpSp>
        <p:nvGrpSpPr>
          <p:cNvPr id="32" name=""/>
          <p:cNvGrpSpPr/>
          <p:nvPr/>
        </p:nvGrpSpPr>
        <p:grpSpPr>
          <a:xfrm rot="0">
            <a:off x="6804025" y="3721100"/>
            <a:ext cx="2525712" cy="968375"/>
            <a:chOff x="3648" y="2614"/>
            <a:chExt cx="1680" cy="800"/>
          </a:xfrm>
        </p:grpSpPr>
        <p:sp>
          <p:nvSpPr>
            <p:cNvPr id="1048590" name="AutoShape 5"/>
            <p:cNvSpPr/>
            <p:nvPr/>
          </p:nvSpPr>
          <p:spPr>
            <a:xfrm rot="0">
              <a:off x="3648" y="2672"/>
              <a:ext cx="1536" cy="720"/>
            </a:xfrm>
            <a:prstGeom prst="wedgeRectCallout">
              <a:avLst>
                <a:gd name="adj1" fmla="val -51713"/>
                <a:gd name="adj2" fmla="val -138977"/>
              </a:avLst>
            </a:prstGeom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lnSpc>
                  <a:spcPct val="120000"/>
                </a:lnSpc>
              </a:pPr>
              <a:endParaRPr altLang="zh-CN" b="1" sz="24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8591" name="Text Box 6"/>
            <p:cNvSpPr txBox="1"/>
            <p:nvPr/>
          </p:nvSpPr>
          <p:spPr>
            <a:xfrm rot="0">
              <a:off x="3696" y="2614"/>
              <a:ext cx="1632" cy="800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2400" lang="zh-CN">
                  <a:latin typeface="Times New Roman" pitchFamily="18" charset="0"/>
                </a:rPr>
                <a:t>介质磁化后的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2400" lang="zh-CN">
                  <a:latin typeface="Times New Roman" pitchFamily="18" charset="0"/>
                </a:rPr>
                <a:t>附加磁感强度</a:t>
              </a:r>
            </a:p>
          </p:txBody>
        </p:sp>
      </p:grpSp>
      <p:sp>
        <p:nvSpPr>
          <p:cNvPr id="1048592" name="Line 7"/>
          <p:cNvSpPr/>
          <p:nvPr/>
        </p:nvSpPr>
        <p:spPr>
          <a:xfrm rot="0" flipH="1" flipV="1">
            <a:off x="679450" y="2497137"/>
            <a:ext cx="533400" cy="369887"/>
          </a:xfrm>
          <a:prstGeom prst="line"/>
          <a:noFill/>
          <a:ln>
            <a:noFill/>
          </a:ln>
        </p:spPr>
      </p:sp>
      <p:grpSp>
        <p:nvGrpSpPr>
          <p:cNvPr id="33" name=""/>
          <p:cNvGrpSpPr/>
          <p:nvPr/>
        </p:nvGrpSpPr>
        <p:grpSpPr>
          <a:xfrm rot="0">
            <a:off x="4632325" y="3357562"/>
            <a:ext cx="1752600" cy="1338262"/>
            <a:chOff x="2352" y="2387"/>
            <a:chExt cx="1104" cy="1042"/>
          </a:xfrm>
        </p:grpSpPr>
        <p:sp>
          <p:nvSpPr>
            <p:cNvPr id="1048593" name="AutoShape 9"/>
            <p:cNvSpPr/>
            <p:nvPr/>
          </p:nvSpPr>
          <p:spPr>
            <a:xfrm rot="0">
              <a:off x="2352" y="2720"/>
              <a:ext cx="1104" cy="672"/>
            </a:xfrm>
            <a:prstGeom prst="wedgeRectCallout">
              <a:avLst>
                <a:gd name="adj1" fmla="val 19139"/>
                <a:gd name="adj2" fmla="val -138278"/>
              </a:avLst>
            </a:prstGeom>
            <a:gradFill rotWithShape="0">
              <a:gsLst>
                <a:gs pos="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9900CC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lnSpc>
                  <a:spcPct val="120000"/>
                </a:lnSpc>
              </a:pPr>
              <a:endParaRPr altLang="zh-CN" b="1" sz="24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400" y="2387"/>
              <a:ext cx="1056" cy="1042"/>
              <a:chOff x="2640" y="1344"/>
              <a:chExt cx="1056" cy="1042"/>
            </a:xfrm>
          </p:grpSpPr>
          <p:sp>
            <p:nvSpPr>
              <p:cNvPr id="1048594" name="Text Box 11"/>
              <p:cNvSpPr txBox="1"/>
              <p:nvPr/>
            </p:nvSpPr>
            <p:spPr>
              <a:xfrm rot="0">
                <a:off x="2640" y="1632"/>
                <a:ext cx="1056" cy="754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lnSpc>
                    <a:spcPct val="120000"/>
                  </a:lnSpc>
                </a:pPr>
                <a:r>
                  <a:rPr altLang="en-US" b="1" sz="2400" lang="zh-CN">
                    <a:latin typeface="Times New Roman" pitchFamily="18" charset="0"/>
                  </a:rPr>
                  <a:t>真空中的磁感强度</a:t>
                </a:r>
              </a:p>
            </p:txBody>
          </p:sp>
          <p:sp>
            <p:nvSpPr>
              <p:cNvPr id="1048595" name="Line 12"/>
              <p:cNvSpPr/>
              <p:nvPr/>
            </p:nvSpPr>
            <p:spPr>
              <a:xfrm rot="0" flipV="1">
                <a:off x="3072" y="1344"/>
                <a:ext cx="1" cy="528"/>
              </a:xfrm>
              <a:prstGeom prst="line"/>
              <a:noFill/>
              <a:ln>
                <a:noFill/>
              </a:ln>
            </p:spPr>
          </p:sp>
        </p:grpSp>
      </p:grpSp>
      <p:grpSp>
        <p:nvGrpSpPr>
          <p:cNvPr id="35" name=""/>
          <p:cNvGrpSpPr/>
          <p:nvPr/>
        </p:nvGrpSpPr>
        <p:grpSpPr>
          <a:xfrm rot="0">
            <a:off x="2274887" y="3763962"/>
            <a:ext cx="2286000" cy="968375"/>
            <a:chOff x="576" y="2750"/>
            <a:chExt cx="1440" cy="754"/>
          </a:xfrm>
        </p:grpSpPr>
        <p:sp>
          <p:nvSpPr>
            <p:cNvPr id="1048596" name="AutoShape 14"/>
            <p:cNvSpPr/>
            <p:nvPr/>
          </p:nvSpPr>
          <p:spPr>
            <a:xfrm rot="0">
              <a:off x="576" y="2780"/>
              <a:ext cx="1440" cy="672"/>
            </a:xfrm>
            <a:prstGeom prst="wedgeRectCallout">
              <a:avLst>
                <a:gd name="adj1" fmla="val 69227"/>
                <a:gd name="adj2" fmla="val -139597"/>
              </a:avLst>
            </a:prstGeom>
            <a:gradFill rotWithShape="0">
              <a:gsLst>
                <a:gs pos="0">
                  <a:schemeClr val="lt1">
                    <a:alpha val="100000"/>
                  </a:schemeClr>
                </a:gs>
                <a:gs pos="100000">
                  <a:srgbClr val="FFCCFF">
                    <a:alpha val="100000"/>
                  </a:srgbClr>
                </a:gs>
              </a:gsLst>
              <a:lin ang="5400000" scaled="1"/>
            </a:gradFill>
            <a:ln w="9525" cap="flat" cmpd="sng">
              <a:solidFill>
                <a:srgbClr val="D60093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lnSpc>
                  <a:spcPct val="120000"/>
                </a:lnSpc>
              </a:pPr>
              <a:endParaRPr altLang="zh-CN" b="1" sz="24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8597" name="Text Box 15"/>
            <p:cNvSpPr txBox="1"/>
            <p:nvPr/>
          </p:nvSpPr>
          <p:spPr>
            <a:xfrm rot="0">
              <a:off x="672" y="2750"/>
              <a:ext cx="1344" cy="754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zh-CN" b="1" sz="2400" lang="en-US">
                  <a:latin typeface="Times New Roman" pitchFamily="18" charset="0"/>
                </a:rPr>
                <a:t> </a:t>
              </a:r>
              <a:r>
                <a:rPr altLang="en-US" b="1" sz="2400" lang="zh-CN">
                  <a:latin typeface="Times New Roman" pitchFamily="18" charset="0"/>
                </a:rPr>
                <a:t>磁介质中的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2400" lang="zh-CN">
                  <a:latin typeface="Times New Roman" pitchFamily="18" charset="0"/>
                </a:rPr>
                <a:t>总磁感强度</a:t>
              </a:r>
            </a:p>
          </p:txBody>
        </p:sp>
      </p:grpSp>
      <p:grpSp>
        <p:nvGrpSpPr>
          <p:cNvPr id="36" name=""/>
          <p:cNvGrpSpPr/>
          <p:nvPr/>
        </p:nvGrpSpPr>
        <p:grpSpPr>
          <a:xfrm rot="0">
            <a:off x="1076325" y="6054725"/>
            <a:ext cx="5807075" cy="706437"/>
            <a:chOff x="652" y="3339"/>
            <a:chExt cx="3658" cy="445"/>
          </a:xfrm>
        </p:grpSpPr>
        <p:graphicFrame>
          <p:nvGraphicFramePr>
            <p:cNvPr id="4194305" name=""/>
            <p:cNvGraphicFramePr>
              <a:graphicFrameLocks/>
            </p:cNvGraphicFramePr>
            <p:nvPr/>
          </p:nvGraphicFramePr>
          <p:xfrm rot="0">
            <a:off x="1474" y="3385"/>
            <a:ext cx="726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spid="" imgH="399" imgW="726" showAsIcon="0" progId="Equation.3">
                    <p:embed followColorScheme="full"/>
                    <p:pic>
                      <p:nvPicPr>
                        <p:cNvPr id="2097155" name="Object 2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474" y="3385"/>
                          <a:ext cx="726" cy="399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" spid="" imgH="399" imgW="726" showAsIcon="0" progId="Equation.3">
                    <p:embed followColorScheme="full"/>
                    <p:pic>
                      <p:nvPicPr>
                        <p:cNvPr id="2097155" name="Object 2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474" y="3385"/>
                          <a:ext cx="726" cy="399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598" name="Rectangle 27"/>
            <p:cNvSpPr/>
            <p:nvPr/>
          </p:nvSpPr>
          <p:spPr>
            <a:xfrm rot="0">
              <a:off x="652" y="3339"/>
              <a:ext cx="1990" cy="36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en-US" b="1" sz="3200" lang="zh-CN">
                  <a:solidFill>
                    <a:srgbClr val="CC3300"/>
                  </a:solidFill>
                  <a:latin typeface="Times New Roman" pitchFamily="18" charset="0"/>
                </a:rPr>
                <a:t>铁</a:t>
              </a:r>
              <a:r>
                <a:rPr altLang="en-US" b="1" sz="3200" lang="zh-CN">
                  <a:latin typeface="Times New Roman" pitchFamily="18" charset="0"/>
                </a:rPr>
                <a:t>磁质</a:t>
              </a:r>
            </a:p>
          </p:txBody>
        </p:sp>
        <p:sp>
          <p:nvSpPr>
            <p:cNvPr id="1048599" name="Text Box 28"/>
            <p:cNvSpPr txBox="1"/>
            <p:nvPr/>
          </p:nvSpPr>
          <p:spPr>
            <a:xfrm rot="0">
              <a:off x="2064" y="3383"/>
              <a:ext cx="2246" cy="36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3200" lang="zh-CN">
                  <a:latin typeface="Times New Roman" pitchFamily="18" charset="0"/>
                </a:rPr>
                <a:t>（铁、钴、镍等）</a:t>
              </a:r>
            </a:p>
          </p:txBody>
        </p:sp>
      </p:grpSp>
      <p:grpSp>
        <p:nvGrpSpPr>
          <p:cNvPr id="37" name=""/>
          <p:cNvGrpSpPr/>
          <p:nvPr/>
        </p:nvGrpSpPr>
        <p:grpSpPr>
          <a:xfrm rot="0">
            <a:off x="1042987" y="4868862"/>
            <a:ext cx="7170737" cy="1265237"/>
            <a:chOff x="631" y="2592"/>
            <a:chExt cx="4517" cy="797"/>
          </a:xfrm>
        </p:grpSpPr>
        <p:grpSp>
          <p:nvGrpSpPr>
            <p:cNvPr id="38" name=""/>
            <p:cNvGrpSpPr/>
            <p:nvPr/>
          </p:nvGrpSpPr>
          <p:grpSpPr>
            <a:xfrm rot="0">
              <a:off x="631" y="2592"/>
              <a:ext cx="1604" cy="797"/>
              <a:chOff x="631" y="2592"/>
              <a:chExt cx="1604" cy="797"/>
            </a:xfrm>
          </p:grpSpPr>
          <p:sp>
            <p:nvSpPr>
              <p:cNvPr id="1048600" name="Text Box 21"/>
              <p:cNvSpPr txBox="1"/>
              <p:nvPr/>
            </p:nvSpPr>
            <p:spPr>
              <a:xfrm rot="0">
                <a:off x="631" y="2595"/>
                <a:ext cx="1418" cy="365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en-US" b="1" sz="3200" lang="zh-CN">
                    <a:latin typeface="Times New Roman" pitchFamily="18" charset="0"/>
                  </a:rPr>
                  <a:t>顺磁质</a:t>
                </a:r>
                <a:r>
                  <a:rPr altLang="en-US" b="1" sz="2800" lang="zh-CN">
                    <a:latin typeface="Times New Roman" pitchFamily="18" charset="0"/>
                  </a:rPr>
                  <a:t> </a:t>
                </a:r>
              </a:p>
            </p:txBody>
          </p:sp>
          <p:graphicFrame>
            <p:nvGraphicFramePr>
              <p:cNvPr id="4194306" name=""/>
              <p:cNvGraphicFramePr>
                <a:graphicFrameLocks/>
              </p:cNvGraphicFramePr>
              <p:nvPr/>
            </p:nvGraphicFramePr>
            <p:xfrm rot="0">
              <a:off x="1474" y="2592"/>
              <a:ext cx="761" cy="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spid="" imgH="413" imgW="761" showAsIcon="0" progId="Equation.3">
                      <p:embed followColorScheme="full"/>
                      <p:pic>
                        <p:nvPicPr>
                          <p:cNvPr id="2097156" name="Object 22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6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474" y="2592"/>
                            <a:ext cx="761" cy="41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5" spid="" imgH="413" imgW="761" showAsIcon="0" progId="Equation.3">
                      <p:embed followColorScheme="full"/>
                      <p:pic>
                        <p:nvPicPr>
                          <p:cNvPr id="2097156" name="Object 22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6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474" y="2592"/>
                            <a:ext cx="761" cy="41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4307" name=""/>
              <p:cNvGraphicFramePr>
                <a:graphicFrameLocks/>
              </p:cNvGraphicFramePr>
              <p:nvPr/>
            </p:nvGraphicFramePr>
            <p:xfrm rot="0">
              <a:off x="1439" y="2976"/>
              <a:ext cx="761" cy="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spid="" imgH="413" imgW="761" showAsIcon="0" progId="Equation.3">
                      <p:embed followColorScheme="full"/>
                      <p:pic>
                        <p:nvPicPr>
                          <p:cNvPr id="2097157" name="Object 2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8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439" y="2976"/>
                            <a:ext cx="761" cy="41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7" spid="" imgH="413" imgW="761" showAsIcon="0" progId="Equation.3">
                      <p:embed followColorScheme="full"/>
                      <p:pic>
                        <p:nvPicPr>
                          <p:cNvPr id="2097157" name="Object 2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8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439" y="2976"/>
                            <a:ext cx="761" cy="41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601" name="Rectangle 24"/>
              <p:cNvSpPr/>
              <p:nvPr/>
            </p:nvSpPr>
            <p:spPr>
              <a:xfrm rot="0">
                <a:off x="631" y="2976"/>
                <a:ext cx="1034" cy="365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r>
                  <a:rPr altLang="en-US" b="1" sz="3200" lang="zh-CN">
                    <a:solidFill>
                      <a:srgbClr val="0000FF"/>
                    </a:solidFill>
                    <a:latin typeface="Times New Roman" pitchFamily="18" charset="0"/>
                  </a:rPr>
                  <a:t>抗</a:t>
                </a:r>
                <a:r>
                  <a:rPr altLang="en-US" b="1" sz="3200" lang="zh-CN">
                    <a:latin typeface="Times New Roman" pitchFamily="18" charset="0"/>
                  </a:rPr>
                  <a:t>磁质</a:t>
                </a:r>
              </a:p>
            </p:txBody>
          </p:sp>
        </p:grpSp>
        <p:grpSp>
          <p:nvGrpSpPr>
            <p:cNvPr id="39" name=""/>
            <p:cNvGrpSpPr/>
            <p:nvPr/>
          </p:nvGrpSpPr>
          <p:grpSpPr>
            <a:xfrm rot="0">
              <a:off x="2064" y="2592"/>
              <a:ext cx="3084" cy="749"/>
              <a:chOff x="2064" y="2592"/>
              <a:chExt cx="3084" cy="749"/>
            </a:xfrm>
          </p:grpSpPr>
          <p:sp>
            <p:nvSpPr>
              <p:cNvPr id="1048602" name="Text Box 30"/>
              <p:cNvSpPr txBox="1"/>
              <p:nvPr/>
            </p:nvSpPr>
            <p:spPr>
              <a:xfrm rot="0">
                <a:off x="2064" y="2592"/>
                <a:ext cx="2544" cy="365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en-US" b="1" sz="3200" lang="zh-CN">
                    <a:latin typeface="Times New Roman" pitchFamily="18" charset="0"/>
                  </a:rPr>
                  <a:t>（铝、氧、锰等）</a:t>
                </a:r>
              </a:p>
            </p:txBody>
          </p:sp>
          <p:sp>
            <p:nvSpPr>
              <p:cNvPr id="1048603" name="Text Box 31"/>
              <p:cNvSpPr txBox="1"/>
              <p:nvPr/>
            </p:nvSpPr>
            <p:spPr>
              <a:xfrm rot="0">
                <a:off x="2064" y="2976"/>
                <a:ext cx="2282" cy="365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en-US" b="1" sz="3200" lang="zh-CN">
                    <a:latin typeface="Times New Roman" pitchFamily="18" charset="0"/>
                  </a:rPr>
                  <a:t>（铜、铋、氢等）</a:t>
                </a:r>
              </a:p>
            </p:txBody>
          </p:sp>
          <p:sp>
            <p:nvSpPr>
              <p:cNvPr id="1048604" name="Text Box 32"/>
              <p:cNvSpPr txBox="1"/>
              <p:nvPr/>
            </p:nvSpPr>
            <p:spPr>
              <a:xfrm rot="0">
                <a:off x="4264" y="2750"/>
                <a:ext cx="884" cy="365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 wrap="none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en-US" b="1" sz="3200" lang="zh-CN">
                    <a:latin typeface="Times New Roman" pitchFamily="18" charset="0"/>
                  </a:rPr>
                  <a:t>弱磁质</a:t>
                </a:r>
              </a:p>
            </p:txBody>
          </p:sp>
          <p:sp>
            <p:nvSpPr>
              <p:cNvPr id="1048605" name="AutoShape 33"/>
              <p:cNvSpPr/>
              <p:nvPr/>
            </p:nvSpPr>
            <p:spPr>
              <a:xfrm rot="0">
                <a:off x="4059" y="2736"/>
                <a:ext cx="144" cy="432"/>
              </a:xfrm>
              <a:prstGeom prst="rightBrac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</p:grpSp>
      </p:grpSp>
      <p:grpSp>
        <p:nvGrpSpPr>
          <p:cNvPr id="40" name=""/>
          <p:cNvGrpSpPr/>
          <p:nvPr/>
        </p:nvGrpSpPr>
        <p:grpSpPr>
          <a:xfrm rot="0">
            <a:off x="790575" y="854075"/>
            <a:ext cx="2743200" cy="1781175"/>
            <a:chOff x="3793" y="976"/>
            <a:chExt cx="1728" cy="1122"/>
          </a:xfrm>
        </p:grpSpPr>
        <p:sp>
          <p:nvSpPr>
            <p:cNvPr id="1048606" name="Freeform 86"/>
            <p:cNvSpPr/>
            <p:nvPr/>
          </p:nvSpPr>
          <p:spPr bwMode="auto">
            <a:xfrm rot="0">
              <a:off x="4656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07" name="Freeform 87"/>
            <p:cNvSpPr/>
            <p:nvPr/>
          </p:nvSpPr>
          <p:spPr bwMode="auto">
            <a:xfrm rot="0">
              <a:off x="4080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08" name="Freeform 88"/>
            <p:cNvSpPr/>
            <p:nvPr/>
          </p:nvSpPr>
          <p:spPr bwMode="auto">
            <a:xfrm rot="0">
              <a:off x="4224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09" name="Freeform 89"/>
            <p:cNvSpPr/>
            <p:nvPr/>
          </p:nvSpPr>
          <p:spPr bwMode="auto">
            <a:xfrm rot="0">
              <a:off x="4368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10" name="Freeform 90"/>
            <p:cNvSpPr/>
            <p:nvPr/>
          </p:nvSpPr>
          <p:spPr bwMode="auto">
            <a:xfrm rot="0">
              <a:off x="4512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11" name="Freeform 91"/>
            <p:cNvSpPr/>
            <p:nvPr/>
          </p:nvSpPr>
          <p:spPr bwMode="auto">
            <a:xfrm rot="0">
              <a:off x="4944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12" name="Freeform 92"/>
            <p:cNvSpPr/>
            <p:nvPr/>
          </p:nvSpPr>
          <p:spPr bwMode="auto">
            <a:xfrm rot="0">
              <a:off x="4785" y="981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13" name="Freeform 93"/>
            <p:cNvSpPr/>
            <p:nvPr/>
          </p:nvSpPr>
          <p:spPr bwMode="auto">
            <a:xfrm rot="0">
              <a:off x="3936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14" name="Freeform 94"/>
            <p:cNvSpPr/>
            <p:nvPr/>
          </p:nvSpPr>
          <p:spPr bwMode="auto">
            <a:xfrm rot="0">
              <a:off x="5088" y="994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grpSp>
          <p:nvGrpSpPr>
            <p:cNvPr id="41" name=""/>
            <p:cNvGrpSpPr/>
            <p:nvPr/>
          </p:nvGrpSpPr>
          <p:grpSpPr>
            <a:xfrm rot="0">
              <a:off x="3931" y="994"/>
              <a:ext cx="1497" cy="1104"/>
              <a:chOff x="3931" y="2784"/>
              <a:chExt cx="1497" cy="1104"/>
            </a:xfrm>
          </p:grpSpPr>
          <p:sp>
            <p:nvSpPr>
              <p:cNvPr id="1048615" name="Freeform 103"/>
              <p:cNvSpPr/>
              <p:nvPr/>
            </p:nvSpPr>
            <p:spPr bwMode="auto">
              <a:xfrm rot="0">
                <a:off x="5328" y="2784"/>
                <a:ext cx="100" cy="1077"/>
              </a:xfrm>
              <a:custGeom>
                <a:avLst/>
                <a:ahLst/>
                <a:rect l="0" t="0" r="r" b="b"/>
                <a:pathLst>
                  <a:path w="117" h="1259">
                    <a:moveTo>
                      <a:pt x="0" y="59"/>
                    </a:moveTo>
                    <a:cubicBezTo>
                      <a:pt x="21" y="0"/>
                      <a:pt x="51" y="24"/>
                      <a:pt x="75" y="72"/>
                    </a:cubicBezTo>
                    <a:cubicBezTo>
                      <a:pt x="100" y="122"/>
                      <a:pt x="112" y="208"/>
                      <a:pt x="113" y="259"/>
                    </a:cubicBezTo>
                    <a:cubicBezTo>
                      <a:pt x="117" y="592"/>
                      <a:pt x="113" y="926"/>
                      <a:pt x="113" y="1259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16" name="Line 104"/>
              <p:cNvSpPr/>
              <p:nvPr/>
            </p:nvSpPr>
            <p:spPr>
              <a:xfrm rot="0">
                <a:off x="3936" y="3216"/>
                <a:ext cx="0" cy="672"/>
              </a:xfrm>
              <a:prstGeom prst="line"/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17" name="Line 105"/>
              <p:cNvSpPr/>
              <p:nvPr/>
            </p:nvSpPr>
            <p:spPr>
              <a:xfrm rot="0" flipV="1">
                <a:off x="5419" y="3408"/>
                <a:ext cx="0" cy="240"/>
              </a:xfrm>
              <a:prstGeom prst="line"/>
              <a:noFill/>
              <a:ln w="2857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618" name="Line 106"/>
              <p:cNvSpPr/>
              <p:nvPr/>
            </p:nvSpPr>
            <p:spPr>
              <a:xfrm rot="0">
                <a:off x="3931" y="3456"/>
                <a:ext cx="0" cy="192"/>
              </a:xfrm>
              <a:prstGeom prst="line"/>
              <a:noFill/>
              <a:ln w="2857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  <a:tailEnd type="triangle" w="med" len="med"/>
              </a:ln>
            </p:spPr>
          </p:sp>
          <p:graphicFrame>
            <p:nvGraphicFramePr>
              <p:cNvPr id="4194308" name=""/>
              <p:cNvGraphicFramePr>
                <a:graphicFrameLocks/>
              </p:cNvGraphicFramePr>
              <p:nvPr/>
            </p:nvGraphicFramePr>
            <p:xfrm rot="0">
              <a:off x="5136" y="3360"/>
              <a:ext cx="22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spid="" imgH="288" imgW="220" showAsIcon="0" progId="Equation.3">
                      <p:embed followColorScheme="full"/>
                      <p:pic>
                        <p:nvPicPr>
                          <p:cNvPr id="2097158" name="Object 107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5136" y="3360"/>
                            <a:ext cx="220" cy="28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9" spid="" imgH="288" imgW="220" showAsIcon="0" progId="Equation.3">
                      <p:embed followColorScheme="full"/>
                      <p:pic>
                        <p:nvPicPr>
                          <p:cNvPr id="2097158" name="Object 107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5136" y="3360"/>
                            <a:ext cx="220" cy="28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48619" name="Line 108"/>
            <p:cNvSpPr/>
            <p:nvPr/>
          </p:nvSpPr>
          <p:spPr>
            <a:xfrm rot="0" flipH="1" flipV="1">
              <a:off x="5103" y="1232"/>
              <a:ext cx="45" cy="136"/>
            </a:xfrm>
            <a:prstGeom prst="line"/>
            <a:noFill/>
            <a:ln w="28575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</p:sp>
        <p:sp>
          <p:nvSpPr>
            <p:cNvPr id="1048620" name="Freeform 129"/>
            <p:cNvSpPr/>
            <p:nvPr/>
          </p:nvSpPr>
          <p:spPr bwMode="auto">
            <a:xfrm rot="0">
              <a:off x="4657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1" name="Freeform 130"/>
            <p:cNvSpPr/>
            <p:nvPr/>
          </p:nvSpPr>
          <p:spPr bwMode="auto">
            <a:xfrm rot="0">
              <a:off x="4081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2" name="Freeform 131"/>
            <p:cNvSpPr/>
            <p:nvPr/>
          </p:nvSpPr>
          <p:spPr bwMode="auto">
            <a:xfrm rot="0">
              <a:off x="4225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3" name="Freeform 132"/>
            <p:cNvSpPr/>
            <p:nvPr/>
          </p:nvSpPr>
          <p:spPr bwMode="auto">
            <a:xfrm rot="0">
              <a:off x="4369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4" name="Freeform 133"/>
            <p:cNvSpPr/>
            <p:nvPr/>
          </p:nvSpPr>
          <p:spPr bwMode="auto">
            <a:xfrm rot="0">
              <a:off x="4513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5" name="Freeform 134"/>
            <p:cNvSpPr/>
            <p:nvPr/>
          </p:nvSpPr>
          <p:spPr bwMode="auto">
            <a:xfrm rot="0">
              <a:off x="4945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6" name="Freeform 135"/>
            <p:cNvSpPr/>
            <p:nvPr/>
          </p:nvSpPr>
          <p:spPr bwMode="auto">
            <a:xfrm rot="0">
              <a:off x="4786" y="976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7" name="Freeform 136"/>
            <p:cNvSpPr/>
            <p:nvPr/>
          </p:nvSpPr>
          <p:spPr bwMode="auto">
            <a:xfrm rot="0">
              <a:off x="3937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8" name="Freeform 137"/>
            <p:cNvSpPr/>
            <p:nvPr/>
          </p:nvSpPr>
          <p:spPr bwMode="auto">
            <a:xfrm rot="0">
              <a:off x="5089" y="989"/>
              <a:ext cx="325" cy="480"/>
            </a:xfrm>
            <a:custGeom>
              <a:avLst/>
              <a:ahLst/>
              <a:rect l="0" t="0" r="r" b="b"/>
              <a:pathLst>
                <a:path w="325" h="480">
                  <a:moveTo>
                    <a:pt x="0" y="55"/>
                  </a:moveTo>
                  <a:cubicBezTo>
                    <a:pt x="34" y="32"/>
                    <a:pt x="64" y="0"/>
                    <a:pt x="112" y="42"/>
                  </a:cubicBezTo>
                  <a:cubicBezTo>
                    <a:pt x="132" y="59"/>
                    <a:pt x="129" y="92"/>
                    <a:pt x="137" y="117"/>
                  </a:cubicBezTo>
                  <a:cubicBezTo>
                    <a:pt x="141" y="130"/>
                    <a:pt x="150" y="155"/>
                    <a:pt x="150" y="155"/>
                  </a:cubicBezTo>
                  <a:cubicBezTo>
                    <a:pt x="159" y="228"/>
                    <a:pt x="171" y="296"/>
                    <a:pt x="187" y="367"/>
                  </a:cubicBezTo>
                  <a:cubicBezTo>
                    <a:pt x="196" y="409"/>
                    <a:pt x="250" y="480"/>
                    <a:pt x="250" y="480"/>
                  </a:cubicBezTo>
                  <a:cubicBezTo>
                    <a:pt x="311" y="464"/>
                    <a:pt x="288" y="479"/>
                    <a:pt x="325" y="442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48629" name="AutoShape 138"/>
            <p:cNvSpPr/>
            <p:nvPr/>
          </p:nvSpPr>
          <p:spPr>
            <a:xfrm rot="16200000" flipH="1">
              <a:off x="4470" y="374"/>
              <a:ext cx="371" cy="1728"/>
            </a:xfrm>
            <a:prstGeom prst="can">
              <a:avLst>
                <a:gd name="adj" fmla="val 58565"/>
              </a:avLst>
            </a:prstGeom>
            <a:noFill/>
            <a:ln w="12700" cap="flat" cmpd="sng">
              <a:solidFill>
                <a:schemeClr val="dk1">
                  <a:alpha val="100000"/>
                </a:schemeClr>
              </a:solidFill>
              <a:prstDash val="sysDot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b="1" sz="2800" lang="zh-CN">
                <a:latin typeface="Times New Roman" pitchFamily="18" charset="0"/>
              </a:endParaRPr>
            </a:p>
          </p:txBody>
        </p:sp>
        <p:graphicFrame>
          <p:nvGraphicFramePr>
            <p:cNvPr id="4194309" name=""/>
            <p:cNvGraphicFramePr>
              <a:graphicFrameLocks/>
            </p:cNvGraphicFramePr>
            <p:nvPr/>
          </p:nvGraphicFramePr>
          <p:xfrm rot="0">
            <a:off x="5137" y="1565"/>
            <a:ext cx="22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spid="" imgH="288" imgW="220" showAsIcon="0" progId="Equation.3">
                    <p:embed followColorScheme="full"/>
                    <p:pic>
                      <p:nvPicPr>
                        <p:cNvPr id="2097159" name="Object 14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137" y="1565"/>
                          <a:ext cx="220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1" spid="" imgH="288" imgW="220" showAsIcon="0" progId="Equation.3">
                    <p:embed followColorScheme="full"/>
                    <p:pic>
                      <p:nvPicPr>
                        <p:cNvPr id="2097159" name="Object 14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137" y="1565"/>
                          <a:ext cx="220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630" name="Line 150"/>
            <p:cNvSpPr/>
            <p:nvPr/>
          </p:nvSpPr>
          <p:spPr>
            <a:xfrm rot="0" flipH="1" flipV="1">
              <a:off x="5104" y="1227"/>
              <a:ext cx="45" cy="136"/>
            </a:xfrm>
            <a:prstGeom prst="line"/>
            <a:noFill/>
            <a:ln w="28575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</p:sp>
      </p:grpSp>
      <p:sp>
        <p:nvSpPr>
          <p:cNvPr id="1048631" name="Line 7"/>
          <p:cNvSpPr/>
          <p:nvPr/>
        </p:nvSpPr>
        <p:spPr>
          <a:xfrm rot="0" flipH="1" flipV="1">
            <a:off x="4349750" y="2551112"/>
            <a:ext cx="533400" cy="369887"/>
          </a:xfrm>
          <a:prstGeom prst="line"/>
          <a:noFill/>
          <a:ln>
            <a:noFill/>
          </a:ln>
        </p:spPr>
      </p:sp>
      <p:grpSp>
        <p:nvGrpSpPr>
          <p:cNvPr id="42" name=""/>
          <p:cNvGrpSpPr/>
          <p:nvPr/>
        </p:nvGrpSpPr>
        <p:grpSpPr>
          <a:xfrm rot="0">
            <a:off x="4459287" y="869950"/>
            <a:ext cx="2744787" cy="2295525"/>
            <a:chOff x="4459288" y="908050"/>
            <a:chExt cx="2744787" cy="2296188"/>
          </a:xfrm>
        </p:grpSpPr>
        <p:sp>
          <p:nvSpPr>
            <p:cNvPr id="1048632" name="任意多边形 6"/>
            <p:cNvSpPr/>
            <p:nvPr/>
          </p:nvSpPr>
          <p:spPr>
            <a:xfrm rot="0">
              <a:off x="4673600" y="1028735"/>
              <a:ext cx="2528888" cy="606600"/>
            </a:xfrm>
            <a:custGeom>
              <a:avLst/>
              <a:ahLst/>
              <a:rect l="0" t="0" r="r" b="b"/>
              <a:pathLst>
                <a:path w="2528695" h="607013">
                  <a:moveTo>
                    <a:pt x="0" y="12700"/>
                  </a:moveTo>
                  <a:lnTo>
                    <a:pt x="1092200" y="0"/>
                  </a:lnTo>
                  <a:lnTo>
                    <a:pt x="2070100" y="6350"/>
                  </a:lnTo>
                  <a:lnTo>
                    <a:pt x="2209800" y="6350"/>
                  </a:lnTo>
                  <a:lnTo>
                    <a:pt x="2317750" y="6350"/>
                  </a:lnTo>
                  <a:cubicBezTo>
                    <a:pt x="2343150" y="6350"/>
                    <a:pt x="2339975" y="-1058"/>
                    <a:pt x="2362200" y="6350"/>
                  </a:cubicBezTo>
                  <a:cubicBezTo>
                    <a:pt x="2384425" y="13758"/>
                    <a:pt x="2427817" y="27517"/>
                    <a:pt x="2451100" y="50800"/>
                  </a:cubicBezTo>
                  <a:cubicBezTo>
                    <a:pt x="2474383" y="74083"/>
                    <a:pt x="2490258" y="112183"/>
                    <a:pt x="2501900" y="146050"/>
                  </a:cubicBezTo>
                  <a:cubicBezTo>
                    <a:pt x="2513542" y="179917"/>
                    <a:pt x="2516717" y="216958"/>
                    <a:pt x="2520950" y="254000"/>
                  </a:cubicBezTo>
                  <a:cubicBezTo>
                    <a:pt x="2525183" y="291042"/>
                    <a:pt x="2531533" y="329142"/>
                    <a:pt x="2527300" y="368300"/>
                  </a:cubicBezTo>
                  <a:cubicBezTo>
                    <a:pt x="2523067" y="407458"/>
                    <a:pt x="2509308" y="458258"/>
                    <a:pt x="2495550" y="488950"/>
                  </a:cubicBezTo>
                  <a:cubicBezTo>
                    <a:pt x="2481792" y="519642"/>
                    <a:pt x="2463800" y="533400"/>
                    <a:pt x="2444750" y="552450"/>
                  </a:cubicBezTo>
                  <a:cubicBezTo>
                    <a:pt x="2425700" y="571500"/>
                    <a:pt x="2424642" y="594783"/>
                    <a:pt x="2381250" y="603250"/>
                  </a:cubicBezTo>
                  <a:cubicBezTo>
                    <a:pt x="2337858" y="611717"/>
                    <a:pt x="2184400" y="603250"/>
                    <a:pt x="2184400" y="603250"/>
                  </a:cubicBezTo>
                  <a:lnTo>
                    <a:pt x="1587500" y="596900"/>
                  </a:lnTo>
                  <a:lnTo>
                    <a:pt x="831850" y="596900"/>
                  </a:lnTo>
                  <a:lnTo>
                    <a:pt x="285750" y="596900"/>
                  </a:lnTo>
                  <a:cubicBezTo>
                    <a:pt x="152400" y="596900"/>
                    <a:pt x="67733" y="605367"/>
                    <a:pt x="31750" y="596900"/>
                  </a:cubicBezTo>
                  <a:cubicBezTo>
                    <a:pt x="-4233" y="588433"/>
                    <a:pt x="57150" y="568325"/>
                    <a:pt x="69850" y="546100"/>
                  </a:cubicBezTo>
                  <a:cubicBezTo>
                    <a:pt x="82550" y="523875"/>
                    <a:pt x="97367" y="500592"/>
                    <a:pt x="107950" y="463550"/>
                  </a:cubicBezTo>
                  <a:cubicBezTo>
                    <a:pt x="118533" y="426508"/>
                    <a:pt x="133350" y="372533"/>
                    <a:pt x="133350" y="323850"/>
                  </a:cubicBezTo>
                  <a:cubicBezTo>
                    <a:pt x="133350" y="275167"/>
                    <a:pt x="118533" y="213783"/>
                    <a:pt x="107950" y="171450"/>
                  </a:cubicBezTo>
                  <a:cubicBezTo>
                    <a:pt x="97367" y="129117"/>
                    <a:pt x="84667" y="96308"/>
                    <a:pt x="69850" y="69850"/>
                  </a:cubicBezTo>
                  <a:cubicBezTo>
                    <a:pt x="55033" y="43392"/>
                    <a:pt x="37041" y="28046"/>
                    <a:pt x="0" y="12700"/>
                  </a:cubicBezTo>
                </a:path>
              </a:pathLst>
            </a:custGeom>
            <a:solidFill>
              <a:schemeClr val="accent1">
                <a:alpha val="100000"/>
              </a:schemeClr>
            </a:solidFill>
            <a:ln w="12700" cap="flat" cmpd="sng">
              <a:solidFill>
                <a:srgbClr val="89A4A7">
                  <a:alpha val="100000"/>
                </a:srgbClr>
              </a:solidFill>
              <a:prstDash val="solid"/>
              <a:miter/>
            </a:ln>
          </p:spPr>
        </p:sp>
        <p:graphicFrame>
          <p:nvGraphicFramePr>
            <p:cNvPr id="4194310" name=""/>
            <p:cNvGraphicFramePr>
              <a:graphicFrameLocks/>
            </p:cNvGraphicFramePr>
            <p:nvPr/>
          </p:nvGraphicFramePr>
          <p:xfrm rot="0">
            <a:off x="4830936" y="2570825"/>
            <a:ext cx="216058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spid="" imgH="633413" imgW="2160588" showAsIcon="0" progId="Equation.3">
                    <p:embed followColorScheme="full"/>
                    <p:pic>
                      <p:nvPicPr>
                        <p:cNvPr id="2097160" name="Object 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30936" y="2570825"/>
                          <a:ext cx="2160588" cy="633413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2" spid="" imgH="633413" imgW="2160588" showAsIcon="0" progId="Equation.3">
                    <p:embed followColorScheme="full"/>
                    <p:pic>
                      <p:nvPicPr>
                        <p:cNvPr id="2097160" name="Object 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30936" y="2570825"/>
                          <a:ext cx="2160588" cy="633413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"/>
            <p:cNvGrpSpPr/>
            <p:nvPr/>
          </p:nvGrpSpPr>
          <p:grpSpPr>
            <a:xfrm rot="0">
              <a:off x="4460875" y="908050"/>
              <a:ext cx="2743200" cy="1781175"/>
              <a:chOff x="3793" y="976"/>
              <a:chExt cx="1728" cy="1122"/>
            </a:xfrm>
          </p:grpSpPr>
          <p:sp>
            <p:nvSpPr>
              <p:cNvPr id="1048633" name="Freeform 86"/>
              <p:cNvSpPr/>
              <p:nvPr/>
            </p:nvSpPr>
            <p:spPr bwMode="auto">
              <a:xfrm rot="0">
                <a:off x="4656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4" name="Freeform 87"/>
              <p:cNvSpPr/>
              <p:nvPr/>
            </p:nvSpPr>
            <p:spPr bwMode="auto">
              <a:xfrm rot="0">
                <a:off x="4080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5" name="Freeform 88"/>
              <p:cNvSpPr/>
              <p:nvPr/>
            </p:nvSpPr>
            <p:spPr bwMode="auto">
              <a:xfrm rot="0">
                <a:off x="4224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6" name="Freeform 89"/>
              <p:cNvSpPr/>
              <p:nvPr/>
            </p:nvSpPr>
            <p:spPr bwMode="auto">
              <a:xfrm rot="0">
                <a:off x="4368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7" name="Freeform 90"/>
              <p:cNvSpPr/>
              <p:nvPr/>
            </p:nvSpPr>
            <p:spPr bwMode="auto">
              <a:xfrm rot="0">
                <a:off x="4512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8" name="Freeform 91"/>
              <p:cNvSpPr/>
              <p:nvPr/>
            </p:nvSpPr>
            <p:spPr bwMode="auto">
              <a:xfrm rot="0">
                <a:off x="4944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39" name="Freeform 92"/>
              <p:cNvSpPr/>
              <p:nvPr/>
            </p:nvSpPr>
            <p:spPr bwMode="auto">
              <a:xfrm rot="0">
                <a:off x="4785" y="981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40" name="Freeform 93"/>
              <p:cNvSpPr/>
              <p:nvPr/>
            </p:nvSpPr>
            <p:spPr bwMode="auto">
              <a:xfrm rot="0">
                <a:off x="3936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41" name="Freeform 94"/>
              <p:cNvSpPr/>
              <p:nvPr/>
            </p:nvSpPr>
            <p:spPr bwMode="auto">
              <a:xfrm rot="0">
                <a:off x="5088" y="994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grpSp>
            <p:nvGrpSpPr>
              <p:cNvPr id="44" name=""/>
              <p:cNvGrpSpPr/>
              <p:nvPr/>
            </p:nvGrpSpPr>
            <p:grpSpPr>
              <a:xfrm rot="0">
                <a:off x="3936" y="994"/>
                <a:ext cx="1488" cy="1104"/>
                <a:chOff x="3936" y="2784"/>
                <a:chExt cx="1488" cy="1104"/>
              </a:xfrm>
            </p:grpSpPr>
            <p:sp>
              <p:nvSpPr>
                <p:cNvPr id="1048642" name="Freeform 103"/>
                <p:cNvSpPr/>
                <p:nvPr/>
              </p:nvSpPr>
              <p:spPr bwMode="auto">
                <a:xfrm rot="0">
                  <a:off x="5328" y="2784"/>
                  <a:ext cx="96" cy="1104"/>
                </a:xfrm>
                <a:custGeom>
                  <a:avLst/>
                  <a:ahLst/>
                  <a:rect l="0" t="0" r="r" b="b"/>
                  <a:pathLst>
                    <a:path w="117" h="1259">
                      <a:moveTo>
                        <a:pt x="0" y="59"/>
                      </a:moveTo>
                      <a:cubicBezTo>
                        <a:pt x="21" y="0"/>
                        <a:pt x="51" y="24"/>
                        <a:pt x="75" y="72"/>
                      </a:cubicBezTo>
                      <a:cubicBezTo>
                        <a:pt x="100" y="122"/>
                        <a:pt x="112" y="208"/>
                        <a:pt x="113" y="259"/>
                      </a:cubicBezTo>
                      <a:cubicBezTo>
                        <a:pt x="117" y="592"/>
                        <a:pt x="113" y="926"/>
                        <a:pt x="113" y="1259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1">
                      <a:alpha val="100000"/>
                    </a:schemeClr>
                  </a:solidFill>
                  <a:prstDash val="solid"/>
                  <a:round/>
                </a:ln>
              </p:spPr>
            </p:sp>
            <p:sp>
              <p:nvSpPr>
                <p:cNvPr id="1048643" name="Line 104"/>
                <p:cNvSpPr/>
                <p:nvPr/>
              </p:nvSpPr>
              <p:spPr>
                <a:xfrm rot="0">
                  <a:off x="3936" y="3216"/>
                  <a:ext cx="0" cy="672"/>
                </a:xfrm>
                <a:prstGeom prst="line"/>
                <a:noFill/>
                <a:ln w="12700" cap="flat" cmpd="sng">
                  <a:solidFill>
                    <a:schemeClr val="dk1">
                      <a:alpha val="100000"/>
                    </a:schemeClr>
                  </a:solidFill>
                  <a:prstDash val="solid"/>
                  <a:round/>
                </a:ln>
              </p:spPr>
            </p:sp>
            <p:sp>
              <p:nvSpPr>
                <p:cNvPr id="1048644" name="Line 105"/>
                <p:cNvSpPr/>
                <p:nvPr/>
              </p:nvSpPr>
              <p:spPr>
                <a:xfrm rot="0" flipV="1">
                  <a:off x="5424" y="3408"/>
                  <a:ext cx="0" cy="240"/>
                </a:xfrm>
                <a:prstGeom prst="line"/>
                <a:noFill/>
                <a:ln w="2857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  <a:tailEnd type="triangle" w="med" len="med"/>
                </a:ln>
              </p:spPr>
            </p:sp>
            <p:sp>
              <p:nvSpPr>
                <p:cNvPr id="1048645" name="Line 106"/>
                <p:cNvSpPr/>
                <p:nvPr/>
              </p:nvSpPr>
              <p:spPr>
                <a:xfrm rot="0">
                  <a:off x="3936" y="3456"/>
                  <a:ext cx="0" cy="192"/>
                </a:xfrm>
                <a:prstGeom prst="line"/>
                <a:noFill/>
                <a:ln w="2857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  <a:tailEnd type="triangle" w="med" len="med"/>
                </a:ln>
              </p:spPr>
            </p:sp>
            <p:graphicFrame>
              <p:nvGraphicFramePr>
                <p:cNvPr id="4194311" name=""/>
                <p:cNvGraphicFramePr>
                  <a:graphicFrameLocks/>
                </p:cNvGraphicFramePr>
                <p:nvPr/>
              </p:nvGraphicFramePr>
              <p:xfrm rot="0">
                <a:off x="5136" y="3360"/>
                <a:ext cx="220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4" spid="" imgH="288" imgW="220" showAsIcon="0" progId="Equation.3">
                        <p:embed followColorScheme="full"/>
                        <p:pic>
                          <p:nvPicPr>
                            <p:cNvPr id="2097161" name="Object 10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0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5136" y="3360"/>
                              <a:ext cx="220" cy="28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14" spid="" imgH="288" imgW="220" showAsIcon="0" progId="Equation.3">
                        <p:embed followColorScheme="full"/>
                        <p:pic>
                          <p:nvPicPr>
                            <p:cNvPr id="2097161" name="Object 10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0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5136" y="3360"/>
                              <a:ext cx="220" cy="28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48646" name="Line 108"/>
              <p:cNvSpPr/>
              <p:nvPr/>
            </p:nvSpPr>
            <p:spPr>
              <a:xfrm rot="0" flipH="1" flipV="1">
                <a:off x="5103" y="1232"/>
                <a:ext cx="45" cy="136"/>
              </a:xfrm>
              <a:prstGeom prst="line"/>
              <a:noFill/>
              <a:ln w="2857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647" name="Freeform 129"/>
              <p:cNvSpPr/>
              <p:nvPr/>
            </p:nvSpPr>
            <p:spPr bwMode="auto">
              <a:xfrm rot="0">
                <a:off x="4657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48" name="Freeform 130"/>
              <p:cNvSpPr/>
              <p:nvPr/>
            </p:nvSpPr>
            <p:spPr bwMode="auto">
              <a:xfrm rot="0">
                <a:off x="4081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49" name="Freeform 131"/>
              <p:cNvSpPr/>
              <p:nvPr/>
            </p:nvSpPr>
            <p:spPr bwMode="auto">
              <a:xfrm rot="0">
                <a:off x="4225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0" name="Freeform 132"/>
              <p:cNvSpPr/>
              <p:nvPr/>
            </p:nvSpPr>
            <p:spPr bwMode="auto">
              <a:xfrm rot="0">
                <a:off x="4369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1" name="Freeform 133"/>
              <p:cNvSpPr/>
              <p:nvPr/>
            </p:nvSpPr>
            <p:spPr bwMode="auto">
              <a:xfrm rot="0">
                <a:off x="4513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2" name="Freeform 134"/>
              <p:cNvSpPr/>
              <p:nvPr/>
            </p:nvSpPr>
            <p:spPr bwMode="auto">
              <a:xfrm rot="0">
                <a:off x="4945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3" name="Freeform 135"/>
              <p:cNvSpPr/>
              <p:nvPr/>
            </p:nvSpPr>
            <p:spPr bwMode="auto">
              <a:xfrm rot="0">
                <a:off x="4786" y="976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4" name="Freeform 136"/>
              <p:cNvSpPr/>
              <p:nvPr/>
            </p:nvSpPr>
            <p:spPr bwMode="auto">
              <a:xfrm rot="0">
                <a:off x="3937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5" name="Freeform 137"/>
              <p:cNvSpPr/>
              <p:nvPr/>
            </p:nvSpPr>
            <p:spPr bwMode="auto">
              <a:xfrm rot="0">
                <a:off x="5089" y="989"/>
                <a:ext cx="325" cy="480"/>
              </a:xfrm>
              <a:custGeom>
                <a:avLst/>
                <a:ahLst/>
                <a:rect l="0" t="0" r="r" b="b"/>
                <a:pathLst>
                  <a:path w="325" h="480">
                    <a:moveTo>
                      <a:pt x="0" y="55"/>
                    </a:moveTo>
                    <a:cubicBezTo>
                      <a:pt x="34" y="32"/>
                      <a:pt x="64" y="0"/>
                      <a:pt x="112" y="42"/>
                    </a:cubicBezTo>
                    <a:cubicBezTo>
                      <a:pt x="132" y="59"/>
                      <a:pt x="129" y="92"/>
                      <a:pt x="137" y="117"/>
                    </a:cubicBezTo>
                    <a:cubicBezTo>
                      <a:pt x="141" y="130"/>
                      <a:pt x="150" y="155"/>
                      <a:pt x="150" y="155"/>
                    </a:cubicBezTo>
                    <a:cubicBezTo>
                      <a:pt x="159" y="228"/>
                      <a:pt x="171" y="296"/>
                      <a:pt x="187" y="367"/>
                    </a:cubicBezTo>
                    <a:cubicBezTo>
                      <a:pt x="196" y="409"/>
                      <a:pt x="250" y="480"/>
                      <a:pt x="250" y="480"/>
                    </a:cubicBezTo>
                    <a:cubicBezTo>
                      <a:pt x="311" y="464"/>
                      <a:pt x="288" y="479"/>
                      <a:pt x="325" y="442"/>
                    </a:cubicBezTo>
                  </a:path>
                </a:pathLst>
              </a:cu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</p:sp>
          <p:sp>
            <p:nvSpPr>
              <p:cNvPr id="1048656" name="AutoShape 138"/>
              <p:cNvSpPr/>
              <p:nvPr/>
            </p:nvSpPr>
            <p:spPr>
              <a:xfrm rot="16200000" flipH="1">
                <a:off x="4470" y="374"/>
                <a:ext cx="371" cy="1728"/>
              </a:xfrm>
              <a:prstGeom prst="can">
                <a:avLst>
                  <a:gd name="adj" fmla="val 58565"/>
                </a:avLst>
              </a:prstGeom>
              <a:noFill/>
              <a:ln w="12700" cap="flat" cmpd="sng">
                <a:solidFill>
                  <a:schemeClr val="dk1">
                    <a:alpha val="100000"/>
                  </a:schemeClr>
                </a:solidFill>
                <a:prstDash val="sysDot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b="1" sz="2800" lang="zh-CN">
                  <a:latin typeface="Times New Roman" pitchFamily="18" charset="0"/>
                </a:endParaRPr>
              </a:p>
            </p:txBody>
          </p:sp>
          <p:graphicFrame>
            <p:nvGraphicFramePr>
              <p:cNvPr id="4194312" name=""/>
              <p:cNvGraphicFramePr>
                <a:graphicFrameLocks/>
              </p:cNvGraphicFramePr>
              <p:nvPr/>
            </p:nvGraphicFramePr>
            <p:xfrm rot="0">
              <a:off x="5137" y="1565"/>
              <a:ext cx="22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5" spid="" imgH="288" imgW="220" showAsIcon="0" progId="Equation.3">
                      <p:embed followColorScheme="full"/>
                      <p:pic>
                        <p:nvPicPr>
                          <p:cNvPr id="2097162" name="Object 149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5137" y="1565"/>
                            <a:ext cx="220" cy="28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5" spid="" imgH="288" imgW="220" showAsIcon="0" progId="Equation.3">
                      <p:embed followColorScheme="full"/>
                      <p:pic>
                        <p:nvPicPr>
                          <p:cNvPr id="2097162" name="Object 149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5137" y="1565"/>
                            <a:ext cx="220" cy="28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657" name="Line 150"/>
              <p:cNvSpPr/>
              <p:nvPr/>
            </p:nvSpPr>
            <p:spPr>
              <a:xfrm rot="0" flipH="1" flipV="1">
                <a:off x="5104" y="1227"/>
                <a:ext cx="45" cy="136"/>
              </a:xfrm>
              <a:prstGeom prst="line"/>
              <a:noFill/>
              <a:ln w="2857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  <a:tailEnd type="triangle" w="med" len="med"/>
              </a:ln>
            </p:spPr>
          </p:sp>
        </p:grpSp>
        <p:sp>
          <p:nvSpPr>
            <p:cNvPr id="1048658" name="任意多边形 4"/>
            <p:cNvSpPr/>
            <p:nvPr/>
          </p:nvSpPr>
          <p:spPr>
            <a:xfrm rot="0">
              <a:off x="4459288" y="1033499"/>
              <a:ext cx="342900" cy="595484"/>
            </a:xfrm>
            <a:custGeom>
              <a:avLst/>
              <a:ahLst/>
              <a:rect l="0" t="0" r="r" b="b"/>
              <a:pathLst>
                <a:path w="343662" h="595011">
                  <a:moveTo>
                    <a:pt x="202076" y="1796"/>
                  </a:moveTo>
                  <a:cubicBezTo>
                    <a:pt x="234884" y="10263"/>
                    <a:pt x="274043" y="39896"/>
                    <a:pt x="297326" y="84346"/>
                  </a:cubicBezTo>
                  <a:cubicBezTo>
                    <a:pt x="320609" y="128796"/>
                    <a:pt x="336484" y="211346"/>
                    <a:pt x="341776" y="268496"/>
                  </a:cubicBezTo>
                  <a:cubicBezTo>
                    <a:pt x="347068" y="325646"/>
                    <a:pt x="340718" y="381738"/>
                    <a:pt x="329076" y="427246"/>
                  </a:cubicBezTo>
                  <a:cubicBezTo>
                    <a:pt x="317434" y="472754"/>
                    <a:pt x="289918" y="514029"/>
                    <a:pt x="271926" y="541546"/>
                  </a:cubicBezTo>
                  <a:cubicBezTo>
                    <a:pt x="253934" y="569063"/>
                    <a:pt x="245468" y="585996"/>
                    <a:pt x="221126" y="592346"/>
                  </a:cubicBezTo>
                  <a:cubicBezTo>
                    <a:pt x="196784" y="598696"/>
                    <a:pt x="153393" y="593404"/>
                    <a:pt x="125876" y="579646"/>
                  </a:cubicBezTo>
                  <a:cubicBezTo>
                    <a:pt x="98359" y="565888"/>
                    <a:pt x="76134" y="546838"/>
                    <a:pt x="56026" y="509796"/>
                  </a:cubicBezTo>
                  <a:cubicBezTo>
                    <a:pt x="35918" y="472754"/>
                    <a:pt x="13693" y="402904"/>
                    <a:pt x="5226" y="357396"/>
                  </a:cubicBezTo>
                  <a:cubicBezTo>
                    <a:pt x="-3241" y="311888"/>
                    <a:pt x="-66" y="279079"/>
                    <a:pt x="5226" y="236746"/>
                  </a:cubicBezTo>
                  <a:cubicBezTo>
                    <a:pt x="10518" y="194413"/>
                    <a:pt x="21101" y="137263"/>
                    <a:pt x="36976" y="103396"/>
                  </a:cubicBezTo>
                  <a:cubicBezTo>
                    <a:pt x="52851" y="69529"/>
                    <a:pt x="80368" y="50479"/>
                    <a:pt x="100476" y="33546"/>
                  </a:cubicBezTo>
                  <a:cubicBezTo>
                    <a:pt x="120584" y="16613"/>
                    <a:pt x="169268" y="-6671"/>
                    <a:pt x="202076" y="1796"/>
                  </a:cubicBezTo>
                </a:path>
              </a:pathLst>
            </a:custGeom>
            <a:solidFill>
              <a:schemeClr val="accent1">
                <a:alpha val="100000"/>
              </a:schemeClr>
            </a:solidFill>
            <a:ln w="12700" cap="flat" cmpd="sng">
              <a:solidFill>
                <a:srgbClr val="89A4A7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8659" name="Line 126"/>
            <p:cNvSpPr/>
            <p:nvPr/>
          </p:nvSpPr>
          <p:spPr>
            <a:xfrm rot="0">
              <a:off x="5450263" y="1075199"/>
              <a:ext cx="990600" cy="0"/>
            </a:xfrm>
            <a:prstGeom prst="line"/>
            <a:noFill/>
            <a:ln w="38100" cap="flat" cmpd="sng">
              <a:solidFill>
                <a:srgbClr val="0000CC">
                  <a:alpha val="100000"/>
                </a:srgbClr>
              </a:solidFill>
              <a:prstDash val="solid"/>
              <a:round/>
            </a:ln>
          </p:spPr>
        </p:sp>
        <p:sp>
          <p:nvSpPr>
            <p:cNvPr id="1048660" name="Line 127"/>
            <p:cNvSpPr/>
            <p:nvPr/>
          </p:nvSpPr>
          <p:spPr>
            <a:xfrm rot="0" flipH="1">
              <a:off x="5755063" y="1075199"/>
              <a:ext cx="228600" cy="0"/>
            </a:xfrm>
            <a:prstGeom prst="line"/>
            <a:noFill/>
            <a:ln w="38100" cap="flat" cmpd="sng">
              <a:solidFill>
                <a:srgbClr val="0000CC">
                  <a:alpha val="100000"/>
                </a:srgbClr>
              </a:solidFill>
              <a:prstDash val="solid"/>
              <a:round/>
              <a:tailEnd type="triangle" w="med" len="med"/>
            </a:ln>
          </p:spPr>
        </p:sp>
      </p:grpSp>
      <p:pic>
        <p:nvPicPr>
          <p:cNvPr id="2097163" name="图片 2"/>
          <p:cNvPicPr>
            <a:picLocks/>
          </p:cNvPicPr>
          <p:nvPr/>
        </p:nvPicPr>
        <p:blipFill>
          <a:blip xmlns:r="http://schemas.openxmlformats.org/officeDocument/2006/relationships" r:embed="rId16"/>
          <a:srcRect l="0" t="0" r="31804" b="0"/>
          <a:stretch>
            <a:fillRect/>
          </a:stretch>
        </p:blipFill>
        <p:spPr>
          <a:xfrm rot="0">
            <a:off x="1060450" y="2552700"/>
            <a:ext cx="1801812" cy="658812"/>
          </a:xfrm>
          <a:prstGeom prst="rect"/>
          <a:noFill/>
          <a:ln>
            <a:noFill/>
          </a:ln>
        </p:spPr>
      </p:pic>
      <p:grpSp>
        <p:nvGrpSpPr>
          <p:cNvPr id="45" name=""/>
          <p:cNvGrpSpPr/>
          <p:nvPr/>
        </p:nvGrpSpPr>
        <p:grpSpPr>
          <a:xfrm rot="0">
            <a:off x="7388225" y="1022350"/>
            <a:ext cx="1449387" cy="555625"/>
            <a:chOff x="576" y="2750"/>
            <a:chExt cx="1440" cy="702"/>
          </a:xfrm>
        </p:grpSpPr>
        <p:sp>
          <p:nvSpPr>
            <p:cNvPr id="1048661" name="AutoShape 14"/>
            <p:cNvSpPr/>
            <p:nvPr/>
          </p:nvSpPr>
          <p:spPr>
            <a:xfrm rot="0">
              <a:off x="576" y="2780"/>
              <a:ext cx="1440" cy="672"/>
            </a:xfrm>
            <a:prstGeom prst="wedgeRectCallout">
              <a:avLst>
                <a:gd name="adj1" fmla="val -67426"/>
                <a:gd name="adj2" fmla="val -16620"/>
              </a:avLst>
            </a:prstGeom>
            <a:gradFill rotWithShape="0">
              <a:gsLst>
                <a:gs pos="0">
                  <a:schemeClr val="lt1">
                    <a:alpha val="100000"/>
                  </a:schemeClr>
                </a:gs>
                <a:gs pos="100000">
                  <a:srgbClr val="FFCCFF">
                    <a:alpha val="100000"/>
                  </a:srgbClr>
                </a:gs>
              </a:gsLst>
              <a:lin ang="5400000" scaled="1"/>
            </a:gradFill>
            <a:ln w="9525" cap="flat" cmpd="sng">
              <a:solidFill>
                <a:srgbClr val="D60093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lnSpc>
                  <a:spcPct val="120000"/>
                </a:lnSpc>
              </a:pPr>
              <a:endParaRPr altLang="zh-CN" b="1" sz="24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8662" name="Text Box 15"/>
            <p:cNvSpPr txBox="1"/>
            <p:nvPr/>
          </p:nvSpPr>
          <p:spPr>
            <a:xfrm rot="0">
              <a:off x="672" y="2750"/>
              <a:ext cx="1344" cy="67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zh-CN" b="1" sz="2400" lang="en-US">
                  <a:latin typeface="Times New Roman" pitchFamily="18" charset="0"/>
                </a:rPr>
                <a:t> </a:t>
              </a:r>
              <a:r>
                <a:rPr altLang="en-US" b="1" sz="2400" lang="zh-CN">
                  <a:latin typeface="Times New Roman" pitchFamily="18" charset="0"/>
                </a:rPr>
                <a:t>磁介质</a:t>
              </a:r>
            </a:p>
          </p:txBody>
        </p:sp>
      </p:grpSp>
      <p:pic>
        <p:nvPicPr>
          <p:cNvPr id="2097164" name="图片 21"/>
          <p:cNvPicPr>
            <a:picLocks/>
          </p:cNvPicPr>
          <p:nvPr/>
        </p:nvPicPr>
        <p:blipFill>
          <a:blip xmlns:r="http://schemas.openxmlformats.org/officeDocument/2006/relationships" r:embed="rId17"/>
          <a:srcRect l="0" t="0" r="0" b="0"/>
          <a:stretch>
            <a:fillRect/>
          </a:stretch>
        </p:blipFill>
        <p:spPr>
          <a:xfrm rot="0">
            <a:off x="5449887" y="1130300"/>
            <a:ext cx="990600" cy="99060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6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 uiExpand="0" build="whol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16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23850" y="361950"/>
            <a:ext cx="8829675" cy="6373812"/>
          </a:xfrm>
          <a:prstGeom prst="rect"/>
          <a:noFill/>
          <a:ln>
            <a:noFill/>
          </a:ln>
        </p:spPr>
      </p:pic>
      <p:sp>
        <p:nvSpPr>
          <p:cNvPr id="1048927" name="文本框 2"/>
          <p:cNvSpPr txBox="1"/>
          <p:nvPr/>
        </p:nvSpPr>
        <p:spPr>
          <a:xfrm rot="0">
            <a:off x="2708275" y="1700212"/>
            <a:ext cx="298450" cy="339725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baseline="-25000" sz="2400" lang="en-US"/>
              <a:t>0</a:t>
            </a:r>
          </a:p>
        </p:txBody>
      </p:sp>
      <p:sp>
        <p:nvSpPr>
          <p:cNvPr id="1048928" name="文本框 8"/>
          <p:cNvSpPr txBox="1"/>
          <p:nvPr/>
        </p:nvSpPr>
        <p:spPr>
          <a:xfrm rot="0">
            <a:off x="2495550" y="2740025"/>
            <a:ext cx="298450" cy="33813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baseline="-25000" sz="2400" lang="en-US"/>
              <a:t>0</a:t>
            </a:r>
          </a:p>
        </p:txBody>
      </p:sp>
      <p:sp>
        <p:nvSpPr>
          <p:cNvPr id="1048929" name="文本框 9"/>
          <p:cNvSpPr txBox="1"/>
          <p:nvPr/>
        </p:nvSpPr>
        <p:spPr>
          <a:xfrm rot="0">
            <a:off x="3775075" y="3908425"/>
            <a:ext cx="298450" cy="33813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baseline="-25000" sz="2400" lang="en-US"/>
              <a:t>0</a:t>
            </a:r>
          </a:p>
        </p:txBody>
      </p:sp>
      <p:sp>
        <p:nvSpPr>
          <p:cNvPr id="1048930" name="文本框 10"/>
          <p:cNvSpPr txBox="1"/>
          <p:nvPr/>
        </p:nvSpPr>
        <p:spPr>
          <a:xfrm rot="0">
            <a:off x="3098800" y="5988050"/>
            <a:ext cx="298450" cy="33813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baseline="-25000" sz="2400" lang="en-US"/>
              <a:t>0</a:t>
            </a:r>
          </a:p>
        </p:txBody>
      </p: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17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23850" y="333375"/>
            <a:ext cx="8699500" cy="62484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1" showMasterSp="1">
  <p:cSld>
    <p:spTree>
      <p:nvGrpSpPr>
        <p:cNvPr id="17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31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12</a:t>
            </a:fld>
            <a:endParaRPr altLang="zh-CN" lang="en-US"/>
          </a:p>
        </p:txBody>
      </p:sp>
      <p:grpSp>
        <p:nvGrpSpPr>
          <p:cNvPr id="172" name=""/>
          <p:cNvGrpSpPr/>
          <p:nvPr/>
        </p:nvGrpSpPr>
        <p:grpSpPr>
          <a:xfrm rot="0">
            <a:off x="611187" y="950912"/>
            <a:ext cx="8382000" cy="4765675"/>
            <a:chOff x="385" y="599"/>
            <a:chExt cx="5280" cy="3002"/>
          </a:xfrm>
        </p:grpSpPr>
        <p:sp>
          <p:nvSpPr>
            <p:cNvPr id="1048932" name="Text Box 3"/>
            <p:cNvSpPr txBox="1"/>
            <p:nvPr/>
          </p:nvSpPr>
          <p:spPr>
            <a:xfrm rot="0">
              <a:off x="385" y="599"/>
              <a:ext cx="5280" cy="3002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zh-CN" b="1" sz="2800" lang="en-US">
                  <a:solidFill>
                    <a:srgbClr val="CC0000"/>
                  </a:solidFill>
                  <a:latin typeface="Times New Roman" pitchFamily="18" charset="0"/>
                </a:rPr>
                <a:t>        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</a:rPr>
                <a:t>例</a:t>
              </a:r>
              <a:r>
                <a:rPr altLang="zh-CN" b="1" sz="3200" lang="en-US">
                  <a:solidFill>
                    <a:srgbClr val="CC0000"/>
                  </a:solidFill>
                  <a:latin typeface="Times New Roman" pitchFamily="18" charset="0"/>
                </a:rPr>
                <a:t>1    </a:t>
              </a:r>
              <a:r>
                <a:rPr altLang="en-US" b="1" sz="3200" lang="zh-CN">
                  <a:latin typeface="Times New Roman" pitchFamily="18" charset="0"/>
                </a:rPr>
                <a:t>有两个半径分别为     和      的“无限长”同轴圆筒形导体，在它们之间充以相对磁导率为       的磁介质</a:t>
              </a:r>
              <a:r>
                <a:rPr altLang="zh-CN" b="1" sz="3200" lang="en-US">
                  <a:latin typeface="Times New Roman" pitchFamily="18" charset="0"/>
                </a:rPr>
                <a:t>.</a:t>
              </a:r>
              <a:r>
                <a:rPr altLang="en-US" b="1" sz="3200" lang="zh-CN">
                  <a:latin typeface="Times New Roman" pitchFamily="18" charset="0"/>
                </a:rPr>
                <a:t>当两圆筒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3200" lang="zh-CN">
                  <a:latin typeface="Times New Roman" pitchFamily="18" charset="0"/>
                </a:rPr>
                <a:t>通有相反方向的电流    时，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3200" lang="zh-CN">
                  <a:latin typeface="Times New Roman" pitchFamily="18" charset="0"/>
                </a:rPr>
                <a:t>试 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</a:rPr>
                <a:t>求</a:t>
              </a:r>
              <a:r>
                <a:rPr altLang="zh-CN" b="1" sz="3200" lang="en-US">
                  <a:solidFill>
                    <a:srgbClr val="CC0000"/>
                  </a:solidFill>
                  <a:latin typeface="Times New Roman" pitchFamily="18" charset="0"/>
                  <a:sym typeface="Wingdings" pitchFamily="2" charset="2"/>
                </a:rPr>
                <a:t>（1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  <a:sym typeface="Wingdings" pitchFamily="2" charset="2"/>
                </a:rPr>
                <a:t>）</a:t>
              </a:r>
              <a:r>
                <a:rPr altLang="en-US" b="1" sz="3200" lang="zh-CN">
                  <a:latin typeface="Times New Roman" pitchFamily="18" charset="0"/>
                  <a:sym typeface="Wingdings" pitchFamily="2" charset="2"/>
                </a:rPr>
                <a:t>磁介质中任意点 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zh-CN" sz="3200" i="1" lang="en-US">
                  <a:latin typeface="Times New Roman" pitchFamily="18" charset="0"/>
                  <a:sym typeface="Wingdings" pitchFamily="2" charset="2"/>
                </a:rPr>
                <a:t>P</a:t>
              </a:r>
              <a:r>
                <a:rPr altLang="en-US" b="1" sz="3200" lang="zh-CN">
                  <a:latin typeface="Times New Roman" pitchFamily="18" charset="0"/>
                  <a:sym typeface="Wingdings" pitchFamily="2" charset="2"/>
                </a:rPr>
                <a:t> 的磁感应强度的大小</a:t>
              </a:r>
              <a:r>
                <a:rPr altLang="zh-CN" b="1" sz="3200" lang="en-US">
                  <a:latin typeface="Times New Roman" pitchFamily="18" charset="0"/>
                  <a:sym typeface="Wingdings" pitchFamily="2" charset="2"/>
                </a:rPr>
                <a:t>;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zh-CN" b="1" sz="3200" lang="en-US">
                  <a:latin typeface="Times New Roman" pitchFamily="18" charset="0"/>
                  <a:sym typeface="Wingdings" pitchFamily="2" charset="2"/>
                </a:rPr>
                <a:t>         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  <a:sym typeface="Wingdings" pitchFamily="2" charset="2"/>
                </a:rPr>
                <a:t>（</a:t>
              </a:r>
              <a:r>
                <a:rPr altLang="zh-CN" b="1" sz="3200" lang="en-US">
                  <a:solidFill>
                    <a:srgbClr val="CC0000"/>
                  </a:solidFill>
                  <a:latin typeface="Times New Roman" pitchFamily="18" charset="0"/>
                  <a:sym typeface="Wingdings" pitchFamily="2" charset="2"/>
                </a:rPr>
                <a:t>2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  <a:sym typeface="Wingdings" pitchFamily="2" charset="2"/>
                </a:rPr>
                <a:t>）</a:t>
              </a:r>
              <a:r>
                <a:rPr altLang="en-US" b="1" sz="3200" lang="zh-CN">
                  <a:latin typeface="Times New Roman" pitchFamily="18" charset="0"/>
                  <a:sym typeface="Wingdings" pitchFamily="2" charset="2"/>
                </a:rPr>
                <a:t>圆柱体外面一点</a:t>
              </a:r>
              <a:r>
                <a:rPr altLang="zh-CN" sz="3200" i="1" lang="en-US">
                  <a:latin typeface="Times New Roman" pitchFamily="18" charset="0"/>
                  <a:sym typeface="Wingdings" pitchFamily="2" charset="2"/>
                </a:rPr>
                <a:t>Q</a:t>
              </a:r>
              <a:r>
                <a:rPr altLang="en-US" b="1" sz="3200" lang="zh-CN">
                  <a:latin typeface="Times New Roman" pitchFamily="18" charset="0"/>
                  <a:sym typeface="Wingdings" pitchFamily="2" charset="2"/>
                </a:rPr>
                <a:t> </a:t>
              </a:r>
            </a:p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3200" lang="zh-CN">
                  <a:latin typeface="Times New Roman" pitchFamily="18" charset="0"/>
                  <a:sym typeface="Wingdings" pitchFamily="2" charset="2"/>
                </a:rPr>
                <a:t>的磁感强度</a:t>
              </a:r>
              <a:r>
                <a:rPr altLang="zh-CN" b="1" sz="3200" lang="en-US">
                  <a:latin typeface="Times New Roman" pitchFamily="18" charset="0"/>
                  <a:sym typeface="Wingdings" pitchFamily="2" charset="2"/>
                </a:rPr>
                <a:t>.</a:t>
              </a:r>
            </a:p>
          </p:txBody>
        </p:sp>
        <p:graphicFrame>
          <p:nvGraphicFramePr>
            <p:cNvPr id="4194352" name=""/>
            <p:cNvGraphicFramePr>
              <a:graphicFrameLocks/>
            </p:cNvGraphicFramePr>
            <p:nvPr/>
          </p:nvGraphicFramePr>
          <p:xfrm rot="0">
            <a:off x="1256" y="1344"/>
            <a:ext cx="334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404" imgW="334" showAsIcon="0" progId="Equation.3">
                    <p:embed followColorScheme="full"/>
                    <p:pic>
                      <p:nvPicPr>
                        <p:cNvPr id="2097218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256" y="1344"/>
                          <a:ext cx="334" cy="40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404" imgW="334" showAsIcon="0" progId="Equation.3">
                    <p:embed followColorScheme="full"/>
                    <p:pic>
                      <p:nvPicPr>
                        <p:cNvPr id="2097218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256" y="1344"/>
                          <a:ext cx="334" cy="40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53" name=""/>
            <p:cNvGraphicFramePr>
              <a:graphicFrameLocks/>
            </p:cNvGraphicFramePr>
            <p:nvPr/>
          </p:nvGraphicFramePr>
          <p:xfrm rot="0">
            <a:off x="4243" y="663"/>
            <a:ext cx="23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spid="" imgH="272" imgW="234" showAsIcon="0" progId="Equation.3">
                    <p:embed followColorScheme="full"/>
                    <p:pic>
                      <p:nvPicPr>
                        <p:cNvPr id="2097219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43" y="663"/>
                          <a:ext cx="234" cy="27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" spid="" imgH="272" imgW="234" showAsIcon="0" progId="Equation.3">
                    <p:embed followColorScheme="full"/>
                    <p:pic>
                      <p:nvPicPr>
                        <p:cNvPr id="2097219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43" y="663"/>
                          <a:ext cx="234" cy="27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54" name=""/>
            <p:cNvGraphicFramePr>
              <a:graphicFrameLocks/>
            </p:cNvGraphicFramePr>
            <p:nvPr/>
          </p:nvGraphicFramePr>
          <p:xfrm rot="0">
            <a:off x="3615" y="671"/>
            <a:ext cx="25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spid="" imgH="264" imgW="251" showAsIcon="0" progId="Equation.3">
                    <p:embed followColorScheme="full"/>
                    <p:pic>
                      <p:nvPicPr>
                        <p:cNvPr id="2097220" name="Object 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615" y="671"/>
                          <a:ext cx="251" cy="26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5" spid="" imgH="264" imgW="251" showAsIcon="0" progId="Equation.3">
                    <p:embed followColorScheme="full"/>
                    <p:pic>
                      <p:nvPicPr>
                        <p:cNvPr id="2097220" name="Object 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615" y="671"/>
                          <a:ext cx="251" cy="26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55" name=""/>
            <p:cNvGraphicFramePr>
              <a:graphicFrameLocks/>
            </p:cNvGraphicFramePr>
            <p:nvPr/>
          </p:nvGraphicFramePr>
          <p:xfrm rot="0">
            <a:off x="2798" y="1808"/>
            <a:ext cx="18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spid="" imgH="261" imgW="189" showAsIcon="0" progId="Equation.3">
                    <p:embed followColorScheme="full"/>
                    <p:pic>
                      <p:nvPicPr>
                        <p:cNvPr id="2097221" name="Object 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798" y="1808"/>
                          <a:ext cx="189" cy="26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7" spid="" imgH="261" imgW="189" showAsIcon="0" progId="Equation.3">
                    <p:embed followColorScheme="full"/>
                    <p:pic>
                      <p:nvPicPr>
                        <p:cNvPr id="2097221" name="Object 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798" y="1808"/>
                          <a:ext cx="189" cy="26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3" name=""/>
          <p:cNvGrpSpPr/>
          <p:nvPr/>
        </p:nvGrpSpPr>
        <p:grpSpPr>
          <a:xfrm rot="0">
            <a:off x="6011862" y="2133600"/>
            <a:ext cx="2382837" cy="4105275"/>
            <a:chOff x="3792" y="1392"/>
            <a:chExt cx="1632" cy="2688"/>
          </a:xfrm>
        </p:grpSpPr>
        <p:grpSp>
          <p:nvGrpSpPr>
            <p:cNvPr id="174" name=""/>
            <p:cNvGrpSpPr/>
            <p:nvPr/>
          </p:nvGrpSpPr>
          <p:grpSpPr>
            <a:xfrm rot="0">
              <a:off x="3792" y="1392"/>
              <a:ext cx="1632" cy="2688"/>
              <a:chOff x="3792" y="1392"/>
              <a:chExt cx="1632" cy="2688"/>
            </a:xfrm>
          </p:grpSpPr>
          <p:sp>
            <p:nvSpPr>
              <p:cNvPr id="1048933" name="Rectangle 10"/>
              <p:cNvSpPr/>
              <p:nvPr/>
            </p:nvSpPr>
            <p:spPr>
              <a:xfrm rot="0">
                <a:off x="3792" y="1392"/>
                <a:ext cx="1632" cy="2688"/>
              </a:xfrm>
              <a:prstGeom prst="rect"/>
              <a:solidFill>
                <a:schemeClr val="lt1"/>
              </a:solidFill>
              <a:ln w="9525" cap="flat" cmpd="sng">
                <a:solidFill>
                  <a:schemeClr val="lt2">
                    <a:alpha val="100000"/>
                  </a:schemeClr>
                </a:solidFill>
                <a:prstDash val="solid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934" name="Line 11"/>
              <p:cNvSpPr/>
              <p:nvPr/>
            </p:nvSpPr>
            <p:spPr>
              <a:xfrm rot="0" flipH="1">
                <a:off x="4776" y="3600"/>
                <a:ext cx="0" cy="432"/>
              </a:xfrm>
              <a:prstGeom prst="line"/>
              <a:noFill/>
              <a:ln w="19050" cap="flat" cmpd="sng">
                <a:solidFill>
                  <a:schemeClr val="dk1">
                    <a:alpha val="100000"/>
                  </a:schemeClr>
                </a:solidFill>
                <a:prstDash val="dash"/>
                <a:miter/>
              </a:ln>
            </p:spPr>
          </p:sp>
          <p:sp>
            <p:nvSpPr>
              <p:cNvPr id="1048935" name="AutoShape 12"/>
              <p:cNvSpPr/>
              <p:nvPr/>
            </p:nvSpPr>
            <p:spPr>
              <a:xfrm rot="0">
                <a:off x="4447" y="1584"/>
                <a:ext cx="330" cy="2097"/>
              </a:xfrm>
              <a:prstGeom prst="can">
                <a:avLst>
                  <a:gd name="adj" fmla="val 54572"/>
                </a:avLst>
              </a:prstGeom>
              <a:gradFill rotWithShape="0">
                <a:gsLst>
                  <a:gs pos="0">
                    <a:srgbClr val="878672">
                      <a:alpha val="100000"/>
                    </a:srgbClr>
                  </a:gs>
                  <a:gs pos="50000">
                    <a:srgbClr val="F1EFCB">
                      <a:alpha val="100000"/>
                    </a:srgbClr>
                  </a:gs>
                  <a:gs pos="100000">
                    <a:srgbClr val="878672">
                      <a:alpha val="100000"/>
                    </a:srgbClr>
                  </a:gs>
                </a:gsLst>
                <a:lin ang="0" scaled="1"/>
              </a:gra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75" name=""/>
              <p:cNvGrpSpPr/>
              <p:nvPr/>
            </p:nvGrpSpPr>
            <p:grpSpPr>
              <a:xfrm rot="0">
                <a:off x="4080" y="1920"/>
                <a:ext cx="432" cy="646"/>
                <a:chOff x="3984" y="1920"/>
                <a:chExt cx="432" cy="646"/>
              </a:xfrm>
            </p:grpSpPr>
            <p:sp>
              <p:nvSpPr>
                <p:cNvPr id="1048936" name="Line 14"/>
                <p:cNvSpPr/>
                <p:nvPr/>
              </p:nvSpPr>
              <p:spPr>
                <a:xfrm rot="0" flipV="1">
                  <a:off x="4416" y="1945"/>
                  <a:ext cx="0" cy="296"/>
                </a:xfrm>
                <a:prstGeom prst="line"/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37" name="Text Box 15"/>
                <p:cNvSpPr txBox="1"/>
                <p:nvPr/>
              </p:nvSpPr>
              <p:spPr>
                <a:xfrm rot="0">
                  <a:off x="4177" y="1920"/>
                  <a:ext cx="207" cy="340"/>
                </a:xfrm>
                <a:prstGeom prst="rect"/>
                <a:noFill/>
                <a:ln>
                  <a:noFill/>
                </a:ln>
              </p:spPr>
              <p:txBody>
                <a:bodyPr anchor="t" bIns="45720" lIns="91440" rIns="91440" tIns="45720" vert="horz" wrap="none">
                  <a:spAutoFit/>
                </a:bodyPr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>
                    <a:spcBef>
                      <a:spcPct val="50000"/>
                    </a:spcBef>
                  </a:pPr>
                  <a:r>
                    <a:rPr altLang="zh-CN" sz="2800" i="1" lang="en-US">
                      <a:solidFill>
                        <a:srgbClr val="FF0000"/>
                      </a:solidFill>
                      <a:latin typeface="Times New Roman" pitchFamily="18" charset="0"/>
                    </a:rPr>
                    <a:t>I</a:t>
                  </a:r>
                </a:p>
              </p:txBody>
            </p:sp>
            <p:graphicFrame>
              <p:nvGraphicFramePr>
                <p:cNvPr id="4194356" name=""/>
                <p:cNvGraphicFramePr>
                  <a:graphicFrameLocks/>
                </p:cNvGraphicFramePr>
                <p:nvPr/>
              </p:nvGraphicFramePr>
              <p:xfrm rot="0">
                <a:off x="3984" y="2208"/>
                <a:ext cx="287" cy="3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9" spid="" imgH="358" imgW="287" showAsIcon="0" progId="Equation.3">
                        <p:embed followColorScheme="full"/>
                        <p:pic>
                          <p:nvPicPr>
                            <p:cNvPr id="2097222" name="Object 16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2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3984" y="2208"/>
                              <a:ext cx="287" cy="35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9" spid="" imgH="358" imgW="287" showAsIcon="0" progId="Equation.3">
                        <p:embed followColorScheme="full"/>
                        <p:pic>
                          <p:nvPicPr>
                            <p:cNvPr id="2097222" name="Object 16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2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3984" y="2208"/>
                              <a:ext cx="287" cy="35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76" name=""/>
              <p:cNvGrpSpPr/>
              <p:nvPr/>
            </p:nvGrpSpPr>
            <p:grpSpPr>
              <a:xfrm rot="0">
                <a:off x="4377" y="3819"/>
                <a:ext cx="615" cy="213"/>
                <a:chOff x="4254" y="3675"/>
                <a:chExt cx="711" cy="219"/>
              </a:xfrm>
            </p:grpSpPr>
            <p:sp>
              <p:nvSpPr>
                <p:cNvPr id="1048938" name="Line 18"/>
                <p:cNvSpPr/>
                <p:nvPr/>
              </p:nvSpPr>
              <p:spPr>
                <a:xfrm rot="0">
                  <a:off x="4254" y="3819"/>
                  <a:ext cx="248" cy="1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39" name="Line 19"/>
                <p:cNvSpPr/>
                <p:nvPr/>
              </p:nvSpPr>
              <p:spPr>
                <a:xfrm rot="0" flipH="1">
                  <a:off x="4717" y="3819"/>
                  <a:ext cx="248" cy="1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graphicFrame>
              <p:nvGraphicFramePr>
                <p:cNvPr id="4194357" name=""/>
                <p:cNvGraphicFramePr>
                  <a:graphicFrameLocks/>
                </p:cNvGraphicFramePr>
                <p:nvPr/>
              </p:nvGraphicFramePr>
              <p:xfrm rot="0">
                <a:off x="4508" y="3675"/>
                <a:ext cx="201" cy="2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0" spid="" imgH="219" imgW="201" showAsIcon="0" progId="Equation.3">
                        <p:embed followColorScheme="full"/>
                        <p:pic>
                          <p:nvPicPr>
                            <p:cNvPr id="2097223" name="Object 20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1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508" y="3675"/>
                              <a:ext cx="201" cy="219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10" spid="" imgH="219" imgW="201" showAsIcon="0" progId="Equation.3">
                        <p:embed followColorScheme="full"/>
                        <p:pic>
                          <p:nvPicPr>
                            <p:cNvPr id="2097223" name="Object 20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1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508" y="3675"/>
                              <a:ext cx="201" cy="219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48940" name="Line 21"/>
              <p:cNvSpPr/>
              <p:nvPr/>
            </p:nvSpPr>
            <p:spPr>
              <a:xfrm rot="0">
                <a:off x="4608" y="1392"/>
                <a:ext cx="0" cy="2640"/>
              </a:xfrm>
              <a:prstGeom prst="line"/>
              <a:noFill/>
              <a:ln w="25400" cap="flat" cmpd="sng">
                <a:solidFill>
                  <a:srgbClr val="0000FF">
                    <a:alpha val="100000"/>
                  </a:srgbClr>
                </a:solidFill>
                <a:prstDash val="dash"/>
                <a:miter/>
              </a:ln>
            </p:spPr>
          </p:sp>
        </p:grpSp>
        <p:grpSp>
          <p:nvGrpSpPr>
            <p:cNvPr id="177" name=""/>
            <p:cNvGrpSpPr/>
            <p:nvPr/>
          </p:nvGrpSpPr>
          <p:grpSpPr>
            <a:xfrm rot="0">
              <a:off x="4248" y="2544"/>
              <a:ext cx="984" cy="384"/>
              <a:chOff x="4248" y="2544"/>
              <a:chExt cx="984" cy="384"/>
            </a:xfrm>
          </p:grpSpPr>
          <p:graphicFrame>
            <p:nvGraphicFramePr>
              <p:cNvPr id="4194358" name=""/>
              <p:cNvGraphicFramePr>
                <a:graphicFrameLocks/>
              </p:cNvGraphicFramePr>
              <p:nvPr/>
            </p:nvGraphicFramePr>
            <p:xfrm rot="0">
              <a:off x="4993" y="2583"/>
              <a:ext cx="239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2" spid="" imgH="297" imgW="239" showAsIcon="0" progId="Equation.3">
                      <p:embed followColorScheme="full"/>
                      <p:pic>
                        <p:nvPicPr>
                          <p:cNvPr id="2097224" name="Object 2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3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993" y="2583"/>
                            <a:ext cx="239" cy="29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2" spid="" imgH="297" imgW="239" showAsIcon="0" progId="Equation.3">
                      <p:embed followColorScheme="full"/>
                      <p:pic>
                        <p:nvPicPr>
                          <p:cNvPr id="2097224" name="Object 2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3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993" y="2583"/>
                            <a:ext cx="239" cy="29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8" name=""/>
              <p:cNvGrpSpPr/>
              <p:nvPr/>
            </p:nvGrpSpPr>
            <p:grpSpPr>
              <a:xfrm rot="0">
                <a:off x="4248" y="2674"/>
                <a:ext cx="744" cy="254"/>
                <a:chOff x="4215" y="2674"/>
                <a:chExt cx="744" cy="254"/>
              </a:xfrm>
            </p:grpSpPr>
            <p:sp>
              <p:nvSpPr>
                <p:cNvPr id="1048941" name="Oval 25"/>
                <p:cNvSpPr/>
                <p:nvPr/>
              </p:nvSpPr>
              <p:spPr>
                <a:xfrm rot="0">
                  <a:off x="4215" y="2674"/>
                  <a:ext cx="744" cy="254"/>
                </a:xfrm>
                <a:prstGeom prst="ellipse"/>
                <a:noFill/>
                <a:ln w="28575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sp>
              <p:nvSpPr>
                <p:cNvPr id="1048942" name="Line 26"/>
                <p:cNvSpPr/>
                <p:nvPr/>
              </p:nvSpPr>
              <p:spPr>
                <a:xfrm rot="0">
                  <a:off x="4660" y="2921"/>
                  <a:ext cx="82" cy="1"/>
                </a:xfrm>
                <a:prstGeom prst="line"/>
                <a:noFill/>
                <a:ln w="3810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</p:grpSp>
          <p:sp>
            <p:nvSpPr>
              <p:cNvPr id="1048943" name="Rectangle 27"/>
              <p:cNvSpPr/>
              <p:nvPr/>
            </p:nvSpPr>
            <p:spPr>
              <a:xfrm rot="0">
                <a:off x="4441" y="2544"/>
                <a:ext cx="336" cy="240"/>
              </a:xfrm>
              <a:prstGeom prst="rect"/>
              <a:gradFill rotWithShape="0">
                <a:gsLst>
                  <a:gs pos="0">
                    <a:srgbClr val="878672">
                      <a:alpha val="100000"/>
                    </a:srgbClr>
                  </a:gs>
                  <a:gs pos="50000">
                    <a:srgbClr val="F1EFCB">
                      <a:alpha val="100000"/>
                    </a:srgbClr>
                  </a:gs>
                  <a:gs pos="100000">
                    <a:srgbClr val="878672">
                      <a:alpha val="10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944" name="Line 28"/>
              <p:cNvSpPr/>
              <p:nvPr/>
            </p:nvSpPr>
            <p:spPr>
              <a:xfrm rot="0" flipV="1">
                <a:off x="4628" y="2784"/>
                <a:ext cx="364" cy="8"/>
              </a:xfrm>
              <a:prstGeom prst="line"/>
              <a:noFill/>
              <a:ln w="19050" cap="flat" cmpd="sng">
                <a:solidFill>
                  <a:srgbClr val="FF00FF">
                    <a:alpha val="100000"/>
                  </a:srgbClr>
                </a:solidFill>
                <a:prstDash val="solid"/>
                <a:miter/>
                <a:headEnd type="triangle" w="sm" len="lg"/>
                <a:tailEnd type="triangle" w="sm" len="lg"/>
              </a:ln>
            </p:spPr>
          </p:sp>
        </p:grpSp>
        <p:sp>
          <p:nvSpPr>
            <p:cNvPr id="1048945" name="Line 29"/>
            <p:cNvSpPr/>
            <p:nvPr/>
          </p:nvSpPr>
          <p:spPr>
            <a:xfrm rot="0">
              <a:off x="4608" y="2448"/>
              <a:ext cx="0" cy="432"/>
            </a:xfrm>
            <a:prstGeom prst="line"/>
            <a:noFill/>
            <a:ln w="19050" cap="flat" cmpd="sng">
              <a:solidFill>
                <a:srgbClr val="0000FF">
                  <a:alpha val="100000"/>
                </a:srgbClr>
              </a:solidFill>
              <a:prstDash val="dash"/>
              <a:miter/>
            </a:ln>
          </p:spPr>
        </p:sp>
        <p:grpSp>
          <p:nvGrpSpPr>
            <p:cNvPr id="179" name=""/>
            <p:cNvGrpSpPr/>
            <p:nvPr/>
          </p:nvGrpSpPr>
          <p:grpSpPr>
            <a:xfrm rot="0">
              <a:off x="4032" y="1488"/>
              <a:ext cx="1156" cy="2304"/>
              <a:chOff x="4028" y="1488"/>
              <a:chExt cx="1156" cy="2304"/>
            </a:xfrm>
          </p:grpSpPr>
          <p:sp>
            <p:nvSpPr>
              <p:cNvPr id="1048946" name="AutoShape 31"/>
              <p:cNvSpPr/>
              <p:nvPr/>
            </p:nvSpPr>
            <p:spPr>
              <a:xfrm rot="0">
                <a:off x="4028" y="1488"/>
                <a:ext cx="1156" cy="2304"/>
              </a:xfrm>
              <a:prstGeom prst="can">
                <a:avLst>
                  <a:gd name="adj" fmla="val 29878"/>
                </a:avLst>
              </a:prstGeom>
              <a:solidFill>
                <a:srgbClr val="CBB857">
                  <a:alpha val="50195"/>
                </a:srgbClr>
              </a:solidFill>
              <a:ln w="19050" cap="flat" cmpd="sng">
                <a:solidFill>
                  <a:srgbClr val="CBB857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80" name=""/>
              <p:cNvGrpSpPr/>
              <p:nvPr/>
            </p:nvGrpSpPr>
            <p:grpSpPr>
              <a:xfrm rot="0">
                <a:off x="4184" y="2950"/>
                <a:ext cx="248" cy="383"/>
                <a:chOff x="4077" y="2611"/>
                <a:chExt cx="279" cy="390"/>
              </a:xfrm>
            </p:grpSpPr>
            <p:sp>
              <p:nvSpPr>
                <p:cNvPr id="1048947" name="Line 33"/>
                <p:cNvSpPr/>
                <p:nvPr/>
              </p:nvSpPr>
              <p:spPr>
                <a:xfrm rot="0">
                  <a:off x="4077" y="2611"/>
                  <a:ext cx="0" cy="389"/>
                </a:xfrm>
                <a:prstGeom prst="line"/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48" name="Text Box 34"/>
                <p:cNvSpPr txBox="1"/>
                <p:nvPr/>
              </p:nvSpPr>
              <p:spPr>
                <a:xfrm rot="0">
                  <a:off x="4123" y="2654"/>
                  <a:ext cx="233" cy="347"/>
                </a:xfrm>
                <a:prstGeom prst="rect"/>
                <a:noFill/>
                <a:ln>
                  <a:noFill/>
                </a:ln>
              </p:spPr>
              <p:txBody>
                <a:bodyPr anchor="t" bIns="45720" lIns="91440" rIns="91440" tIns="45720" vert="horz" wrap="none">
                  <a:spAutoFit/>
                </a:bodyPr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>
                    <a:spcBef>
                      <a:spcPct val="50000"/>
                    </a:spcBef>
                  </a:pPr>
                  <a:r>
                    <a:rPr altLang="zh-CN" sz="2800" i="1" lang="en-US">
                      <a:solidFill>
                        <a:srgbClr val="FF0000"/>
                      </a:solidFill>
                      <a:latin typeface="Times New Roman" pitchFamily="18" charset="0"/>
                    </a:rPr>
                    <a:t>I</a:t>
                  </a:r>
                </a:p>
              </p:txBody>
            </p:sp>
          </p:grpSp>
          <p:grpSp>
            <p:nvGrpSpPr>
              <p:cNvPr id="181" name=""/>
              <p:cNvGrpSpPr/>
              <p:nvPr/>
            </p:nvGrpSpPr>
            <p:grpSpPr>
              <a:xfrm rot="0">
                <a:off x="4604" y="3243"/>
                <a:ext cx="580" cy="234"/>
                <a:chOff x="4508" y="3243"/>
                <a:chExt cx="628" cy="234"/>
              </a:xfrm>
            </p:grpSpPr>
            <p:sp>
              <p:nvSpPr>
                <p:cNvPr id="1048949" name="Line 36"/>
                <p:cNvSpPr/>
                <p:nvPr/>
              </p:nvSpPr>
              <p:spPr>
                <a:xfrm rot="0">
                  <a:off x="4508" y="3456"/>
                  <a:ext cx="628" cy="0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dash"/>
                  <a:miter/>
                  <a:headEnd type="triangle" w="sm" len="lg"/>
                  <a:tailEnd type="triangle" w="sm" len="lg"/>
                </a:ln>
              </p:spPr>
            </p:sp>
            <p:graphicFrame>
              <p:nvGraphicFramePr>
                <p:cNvPr id="4194359" name=""/>
                <p:cNvGraphicFramePr>
                  <a:graphicFrameLocks/>
                </p:cNvGraphicFramePr>
                <p:nvPr/>
              </p:nvGraphicFramePr>
              <p:xfrm rot="0">
                <a:off x="4810" y="3243"/>
                <a:ext cx="236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4" spid="" imgH="234" imgW="236" showAsIcon="0" progId="Equation.3">
                        <p:embed followColorScheme="full"/>
                        <p:pic>
                          <p:nvPicPr>
                            <p:cNvPr id="2097225" name="Object 3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5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810" y="3243"/>
                              <a:ext cx="236" cy="234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14" spid="" imgH="234" imgW="236" showAsIcon="0" progId="Equation.3">
                        <p:embed followColorScheme="full"/>
                        <p:pic>
                          <p:nvPicPr>
                            <p:cNvPr id="2097225" name="Object 3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5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810" y="3243"/>
                              <a:ext cx="236" cy="234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</p:cSld>
  <p:clrMapOvr>
    <a:masterClrMapping/>
  </p:clrMapOvr>
  <p:transition spd="fast" advClick="1">
    <p:wipe dir="r"/>
  </p:transition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50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13</a:t>
            </a:fld>
            <a:endParaRPr altLang="zh-CN" lang="en-US"/>
          </a:p>
        </p:txBody>
      </p:sp>
      <p:graphicFrame>
        <p:nvGraphicFramePr>
          <p:cNvPr id="4194360" name=""/>
          <p:cNvGraphicFramePr>
            <a:graphicFrameLocks/>
          </p:cNvGraphicFramePr>
          <p:nvPr/>
        </p:nvGraphicFramePr>
        <p:xfrm rot="0">
          <a:off x="1905000" y="1143000"/>
          <a:ext cx="12239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" spid="" imgH="473075" imgW="1223962" showAsIcon="0" progId="Equation.3">
                  <p:embed followColorScheme="full"/>
                  <p:pic>
                    <p:nvPicPr>
                      <p:cNvPr id="2097226" name="Object 3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905000" y="1143000"/>
                        <a:ext cx="1223962" cy="4730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1" spid="" imgH="473075" imgW="1223962" showAsIcon="0" progId="Equation.3">
                  <p:embed followColorScheme="full"/>
                  <p:pic>
                    <p:nvPicPr>
                      <p:cNvPr id="2097226" name="Object 3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905000" y="1143000"/>
                        <a:ext cx="1223962" cy="4730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61" name=""/>
          <p:cNvGraphicFramePr>
            <a:graphicFrameLocks/>
          </p:cNvGraphicFramePr>
          <p:nvPr/>
        </p:nvGraphicFramePr>
        <p:xfrm rot="0">
          <a:off x="3733800" y="1066800"/>
          <a:ext cx="18002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spid="" imgH="779462" imgW="1800225" showAsIcon="0" progId="Equation.3">
                  <p:embed followColorScheme="full"/>
                  <p:pic>
                    <p:nvPicPr>
                      <p:cNvPr id="2097227" name="Object 33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733800" y="1066800"/>
                        <a:ext cx="1800225" cy="7794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3" spid="" imgH="779462" imgW="1800225" showAsIcon="0" progId="Equation.3">
                  <p:embed followColorScheme="full"/>
                  <p:pic>
                    <p:nvPicPr>
                      <p:cNvPr id="2097227" name="Object 33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733800" y="1066800"/>
                        <a:ext cx="1800225" cy="7794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62" name=""/>
          <p:cNvGraphicFramePr>
            <a:graphicFrameLocks/>
          </p:cNvGraphicFramePr>
          <p:nvPr/>
        </p:nvGraphicFramePr>
        <p:xfrm rot="0">
          <a:off x="6156325" y="1125537"/>
          <a:ext cx="165576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spid="" imgH="465137" imgW="1655762" showAsIcon="0" progId="Equation.3">
                  <p:embed followColorScheme="full"/>
                  <p:pic>
                    <p:nvPicPr>
                      <p:cNvPr id="2097228" name="Object 3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6156325" y="1125537"/>
                        <a:ext cx="1655762" cy="46513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5" spid="" imgH="465137" imgW="1655762" showAsIcon="0" progId="Equation.3">
                  <p:embed followColorScheme="full"/>
                  <p:pic>
                    <p:nvPicPr>
                      <p:cNvPr id="2097228" name="Object 3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6156325" y="1125537"/>
                        <a:ext cx="1655762" cy="46513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63" name=""/>
          <p:cNvGraphicFramePr>
            <a:graphicFrameLocks/>
          </p:cNvGraphicFramePr>
          <p:nvPr/>
        </p:nvGraphicFramePr>
        <p:xfrm rot="0">
          <a:off x="1763712" y="1773237"/>
          <a:ext cx="30241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spid="" imgH="1055687" imgW="3024187" showAsIcon="0" progId="Equation.3">
                  <p:embed followColorScheme="full"/>
                  <p:pic>
                    <p:nvPicPr>
                      <p:cNvPr id="2097229" name="Object 3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63712" y="1773237"/>
                        <a:ext cx="3024187" cy="105568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7" spid="" imgH="1055687" imgW="3024187" showAsIcon="0" progId="Equation.3">
                  <p:embed followColorScheme="full"/>
                  <p:pic>
                    <p:nvPicPr>
                      <p:cNvPr id="2097229" name="Object 3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63712" y="1773237"/>
                        <a:ext cx="3024187" cy="105568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951" name="Text Box 37"/>
          <p:cNvSpPr txBox="1"/>
          <p:nvPr/>
        </p:nvSpPr>
        <p:spPr>
          <a:xfrm rot="0">
            <a:off x="1116012" y="1052512"/>
            <a:ext cx="3457575" cy="579437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3200" lang="zh-CN">
                <a:solidFill>
                  <a:srgbClr val="CC0000"/>
                </a:solidFill>
                <a:latin typeface="Times New Roman" pitchFamily="18" charset="0"/>
              </a:rPr>
              <a:t>解</a:t>
            </a:r>
          </a:p>
        </p:txBody>
      </p:sp>
      <p:grpSp>
        <p:nvGrpSpPr>
          <p:cNvPr id="183" name=""/>
          <p:cNvGrpSpPr/>
          <p:nvPr/>
        </p:nvGrpSpPr>
        <p:grpSpPr>
          <a:xfrm rot="0">
            <a:off x="6011862" y="2133600"/>
            <a:ext cx="2382837" cy="4105275"/>
            <a:chOff x="3792" y="1392"/>
            <a:chExt cx="1632" cy="2688"/>
          </a:xfrm>
        </p:grpSpPr>
        <p:grpSp>
          <p:nvGrpSpPr>
            <p:cNvPr id="184" name=""/>
            <p:cNvGrpSpPr/>
            <p:nvPr/>
          </p:nvGrpSpPr>
          <p:grpSpPr>
            <a:xfrm rot="0">
              <a:off x="3792" y="1392"/>
              <a:ext cx="1632" cy="2688"/>
              <a:chOff x="3792" y="1392"/>
              <a:chExt cx="1632" cy="2688"/>
            </a:xfrm>
          </p:grpSpPr>
          <p:sp>
            <p:nvSpPr>
              <p:cNvPr id="1048952" name="Rectangle 40"/>
              <p:cNvSpPr/>
              <p:nvPr/>
            </p:nvSpPr>
            <p:spPr>
              <a:xfrm rot="0">
                <a:off x="3792" y="1392"/>
                <a:ext cx="1632" cy="2688"/>
              </a:xfrm>
              <a:prstGeom prst="rect"/>
              <a:solidFill>
                <a:schemeClr val="lt1"/>
              </a:solidFill>
              <a:ln w="9525" cap="flat" cmpd="sng">
                <a:solidFill>
                  <a:schemeClr val="lt2">
                    <a:alpha val="100000"/>
                  </a:schemeClr>
                </a:solidFill>
                <a:prstDash val="solid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953" name="Line 41"/>
              <p:cNvSpPr/>
              <p:nvPr/>
            </p:nvSpPr>
            <p:spPr>
              <a:xfrm rot="0" flipH="1">
                <a:off x="4776" y="3600"/>
                <a:ext cx="0" cy="432"/>
              </a:xfrm>
              <a:prstGeom prst="line"/>
              <a:noFill/>
              <a:ln w="19050" cap="flat" cmpd="sng">
                <a:solidFill>
                  <a:schemeClr val="dk1">
                    <a:alpha val="100000"/>
                  </a:schemeClr>
                </a:solidFill>
                <a:prstDash val="dash"/>
                <a:miter/>
              </a:ln>
            </p:spPr>
          </p:sp>
          <p:sp>
            <p:nvSpPr>
              <p:cNvPr id="1048954" name="AutoShape 42"/>
              <p:cNvSpPr/>
              <p:nvPr/>
            </p:nvSpPr>
            <p:spPr>
              <a:xfrm rot="0">
                <a:off x="4447" y="1584"/>
                <a:ext cx="330" cy="2097"/>
              </a:xfrm>
              <a:prstGeom prst="can">
                <a:avLst>
                  <a:gd name="adj" fmla="val 54572"/>
                </a:avLst>
              </a:prstGeom>
              <a:gradFill rotWithShape="0">
                <a:gsLst>
                  <a:gs pos="0">
                    <a:srgbClr val="878672">
                      <a:alpha val="100000"/>
                    </a:srgbClr>
                  </a:gs>
                  <a:gs pos="50000">
                    <a:srgbClr val="F1EFCB">
                      <a:alpha val="100000"/>
                    </a:srgbClr>
                  </a:gs>
                  <a:gs pos="100000">
                    <a:srgbClr val="878672">
                      <a:alpha val="100000"/>
                    </a:srgbClr>
                  </a:gs>
                </a:gsLst>
                <a:lin ang="0" scaled="1"/>
              </a:gra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85" name=""/>
              <p:cNvGrpSpPr/>
              <p:nvPr/>
            </p:nvGrpSpPr>
            <p:grpSpPr>
              <a:xfrm rot="0">
                <a:off x="4080" y="1920"/>
                <a:ext cx="432" cy="646"/>
                <a:chOff x="3984" y="1920"/>
                <a:chExt cx="432" cy="646"/>
              </a:xfrm>
            </p:grpSpPr>
            <p:sp>
              <p:nvSpPr>
                <p:cNvPr id="1048955" name="Line 44"/>
                <p:cNvSpPr/>
                <p:nvPr/>
              </p:nvSpPr>
              <p:spPr>
                <a:xfrm rot="0" flipV="1">
                  <a:off x="4416" y="1945"/>
                  <a:ext cx="0" cy="296"/>
                </a:xfrm>
                <a:prstGeom prst="line"/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56" name="Text Box 45"/>
                <p:cNvSpPr txBox="1"/>
                <p:nvPr/>
              </p:nvSpPr>
              <p:spPr>
                <a:xfrm rot="0">
                  <a:off x="4177" y="1920"/>
                  <a:ext cx="207" cy="340"/>
                </a:xfrm>
                <a:prstGeom prst="rect"/>
                <a:noFill/>
                <a:ln>
                  <a:noFill/>
                </a:ln>
              </p:spPr>
              <p:txBody>
                <a:bodyPr anchor="t" bIns="45720" lIns="91440" rIns="91440" tIns="45720" vert="horz" wrap="none">
                  <a:spAutoFit/>
                </a:bodyPr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>
                    <a:spcBef>
                      <a:spcPct val="50000"/>
                    </a:spcBef>
                  </a:pPr>
                  <a:r>
                    <a:rPr altLang="zh-CN" sz="2800" i="1" lang="en-US">
                      <a:solidFill>
                        <a:srgbClr val="FF0000"/>
                      </a:solidFill>
                      <a:latin typeface="Times New Roman" pitchFamily="18" charset="0"/>
                    </a:rPr>
                    <a:t>I</a:t>
                  </a:r>
                </a:p>
              </p:txBody>
            </p:sp>
            <p:graphicFrame>
              <p:nvGraphicFramePr>
                <p:cNvPr id="4194364" name=""/>
                <p:cNvGraphicFramePr>
                  <a:graphicFrameLocks/>
                </p:cNvGraphicFramePr>
                <p:nvPr/>
              </p:nvGraphicFramePr>
              <p:xfrm rot="0">
                <a:off x="3984" y="2208"/>
                <a:ext cx="287" cy="3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9" spid="" imgH="358" imgW="287" showAsIcon="0" progId="Equation.3">
                        <p:embed followColorScheme="full"/>
                        <p:pic>
                          <p:nvPicPr>
                            <p:cNvPr id="2097230" name="Object 46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0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3984" y="2208"/>
                              <a:ext cx="287" cy="35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9" spid="" imgH="358" imgW="287" showAsIcon="0" progId="Equation.3">
                        <p:embed followColorScheme="full"/>
                        <p:pic>
                          <p:nvPicPr>
                            <p:cNvPr id="2097230" name="Object 46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0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3984" y="2208"/>
                              <a:ext cx="287" cy="358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86" name=""/>
              <p:cNvGrpSpPr/>
              <p:nvPr/>
            </p:nvGrpSpPr>
            <p:grpSpPr>
              <a:xfrm rot="0">
                <a:off x="4377" y="3819"/>
                <a:ext cx="615" cy="213"/>
                <a:chOff x="4254" y="3675"/>
                <a:chExt cx="711" cy="219"/>
              </a:xfrm>
            </p:grpSpPr>
            <p:sp>
              <p:nvSpPr>
                <p:cNvPr id="1048957" name="Line 48"/>
                <p:cNvSpPr/>
                <p:nvPr/>
              </p:nvSpPr>
              <p:spPr>
                <a:xfrm rot="0">
                  <a:off x="4254" y="3819"/>
                  <a:ext cx="248" cy="1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58" name="Line 49"/>
                <p:cNvSpPr/>
                <p:nvPr/>
              </p:nvSpPr>
              <p:spPr>
                <a:xfrm rot="0" flipH="1">
                  <a:off x="4717" y="3819"/>
                  <a:ext cx="248" cy="1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graphicFrame>
              <p:nvGraphicFramePr>
                <p:cNvPr id="4194365" name=""/>
                <p:cNvGraphicFramePr>
                  <a:graphicFrameLocks/>
                </p:cNvGraphicFramePr>
                <p:nvPr/>
              </p:nvGraphicFramePr>
              <p:xfrm rot="0">
                <a:off x="4508" y="3675"/>
                <a:ext cx="201" cy="2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1" spid="" imgH="219" imgW="201" showAsIcon="0" progId="Equation.3">
                        <p:embed followColorScheme="full"/>
                        <p:pic>
                          <p:nvPicPr>
                            <p:cNvPr id="2097231" name="Object 50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2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508" y="3675"/>
                              <a:ext cx="201" cy="219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11" spid="" imgH="219" imgW="201" showAsIcon="0" progId="Equation.3">
                        <p:embed followColorScheme="full"/>
                        <p:pic>
                          <p:nvPicPr>
                            <p:cNvPr id="2097231" name="Object 50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2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508" y="3675"/>
                              <a:ext cx="201" cy="219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48959" name="Line 51"/>
              <p:cNvSpPr/>
              <p:nvPr/>
            </p:nvSpPr>
            <p:spPr>
              <a:xfrm rot="0">
                <a:off x="4608" y="1392"/>
                <a:ext cx="0" cy="2640"/>
              </a:xfrm>
              <a:prstGeom prst="line"/>
              <a:noFill/>
              <a:ln w="25400" cap="flat" cmpd="sng">
                <a:solidFill>
                  <a:srgbClr val="0000FF">
                    <a:alpha val="100000"/>
                  </a:srgbClr>
                </a:solidFill>
                <a:prstDash val="dash"/>
                <a:miter/>
              </a:ln>
            </p:spPr>
          </p:sp>
        </p:grpSp>
        <p:grpSp>
          <p:nvGrpSpPr>
            <p:cNvPr id="187" name=""/>
            <p:cNvGrpSpPr/>
            <p:nvPr/>
          </p:nvGrpSpPr>
          <p:grpSpPr>
            <a:xfrm rot="0">
              <a:off x="4248" y="2544"/>
              <a:ext cx="984" cy="384"/>
              <a:chOff x="4248" y="2544"/>
              <a:chExt cx="984" cy="384"/>
            </a:xfrm>
          </p:grpSpPr>
          <p:graphicFrame>
            <p:nvGraphicFramePr>
              <p:cNvPr id="4194366" name=""/>
              <p:cNvGraphicFramePr>
                <a:graphicFrameLocks/>
              </p:cNvGraphicFramePr>
              <p:nvPr/>
            </p:nvGraphicFramePr>
            <p:xfrm rot="0">
              <a:off x="4993" y="2583"/>
              <a:ext cx="239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3" spid="" imgH="297" imgW="239" showAsIcon="0" progId="Equation.3">
                      <p:embed followColorScheme="full"/>
                      <p:pic>
                        <p:nvPicPr>
                          <p:cNvPr id="2097232" name="Object 5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4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993" y="2583"/>
                            <a:ext cx="239" cy="29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3" spid="" imgH="297" imgW="239" showAsIcon="0" progId="Equation.3">
                      <p:embed followColorScheme="full"/>
                      <p:pic>
                        <p:nvPicPr>
                          <p:cNvPr id="2097232" name="Object 5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4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993" y="2583"/>
                            <a:ext cx="239" cy="29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88" name=""/>
              <p:cNvGrpSpPr/>
              <p:nvPr/>
            </p:nvGrpSpPr>
            <p:grpSpPr>
              <a:xfrm rot="0">
                <a:off x="4248" y="2674"/>
                <a:ext cx="744" cy="254"/>
                <a:chOff x="4215" y="2674"/>
                <a:chExt cx="744" cy="254"/>
              </a:xfrm>
            </p:grpSpPr>
            <p:sp>
              <p:nvSpPr>
                <p:cNvPr id="1048960" name="Oval 55"/>
                <p:cNvSpPr/>
                <p:nvPr/>
              </p:nvSpPr>
              <p:spPr>
                <a:xfrm rot="0">
                  <a:off x="4215" y="2674"/>
                  <a:ext cx="744" cy="254"/>
                </a:xfrm>
                <a:prstGeom prst="ellipse"/>
                <a:noFill/>
                <a:ln w="28575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sp>
              <p:nvSpPr>
                <p:cNvPr id="1048961" name="Line 56"/>
                <p:cNvSpPr/>
                <p:nvPr/>
              </p:nvSpPr>
              <p:spPr>
                <a:xfrm rot="0">
                  <a:off x="4660" y="2921"/>
                  <a:ext cx="82" cy="1"/>
                </a:xfrm>
                <a:prstGeom prst="line"/>
                <a:noFill/>
                <a:ln w="3810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</p:grpSp>
          <p:sp>
            <p:nvSpPr>
              <p:cNvPr id="1048962" name="Rectangle 57"/>
              <p:cNvSpPr/>
              <p:nvPr/>
            </p:nvSpPr>
            <p:spPr>
              <a:xfrm rot="0">
                <a:off x="4441" y="2544"/>
                <a:ext cx="336" cy="240"/>
              </a:xfrm>
              <a:prstGeom prst="rect"/>
              <a:gradFill rotWithShape="0">
                <a:gsLst>
                  <a:gs pos="0">
                    <a:srgbClr val="878672">
                      <a:alpha val="100000"/>
                    </a:srgbClr>
                  </a:gs>
                  <a:gs pos="50000">
                    <a:srgbClr val="F1EFCB">
                      <a:alpha val="100000"/>
                    </a:srgbClr>
                  </a:gs>
                  <a:gs pos="100000">
                    <a:srgbClr val="878672">
                      <a:alpha val="10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963" name="Line 58"/>
              <p:cNvSpPr/>
              <p:nvPr/>
            </p:nvSpPr>
            <p:spPr>
              <a:xfrm rot="0" flipV="1">
                <a:off x="4628" y="2784"/>
                <a:ext cx="364" cy="8"/>
              </a:xfrm>
              <a:prstGeom prst="line"/>
              <a:noFill/>
              <a:ln w="19050" cap="flat" cmpd="sng">
                <a:solidFill>
                  <a:srgbClr val="FF00FF">
                    <a:alpha val="100000"/>
                  </a:srgbClr>
                </a:solidFill>
                <a:prstDash val="solid"/>
                <a:miter/>
                <a:headEnd type="triangle" w="sm" len="lg"/>
                <a:tailEnd type="triangle" w="sm" len="lg"/>
              </a:ln>
            </p:spPr>
          </p:sp>
        </p:grpSp>
        <p:sp>
          <p:nvSpPr>
            <p:cNvPr id="1048964" name="Line 59"/>
            <p:cNvSpPr/>
            <p:nvPr/>
          </p:nvSpPr>
          <p:spPr>
            <a:xfrm rot="0">
              <a:off x="4608" y="2448"/>
              <a:ext cx="0" cy="432"/>
            </a:xfrm>
            <a:prstGeom prst="line"/>
            <a:noFill/>
            <a:ln w="19050" cap="flat" cmpd="sng">
              <a:solidFill>
                <a:srgbClr val="0000FF">
                  <a:alpha val="100000"/>
                </a:srgbClr>
              </a:solidFill>
              <a:prstDash val="dash"/>
              <a:miter/>
            </a:ln>
          </p:spPr>
        </p:sp>
        <p:grpSp>
          <p:nvGrpSpPr>
            <p:cNvPr id="189" name=""/>
            <p:cNvGrpSpPr/>
            <p:nvPr/>
          </p:nvGrpSpPr>
          <p:grpSpPr>
            <a:xfrm rot="0">
              <a:off x="4032" y="1488"/>
              <a:ext cx="1156" cy="2304"/>
              <a:chOff x="4028" y="1488"/>
              <a:chExt cx="1156" cy="2304"/>
            </a:xfrm>
          </p:grpSpPr>
          <p:sp>
            <p:nvSpPr>
              <p:cNvPr id="1048965" name="AutoShape 61"/>
              <p:cNvSpPr/>
              <p:nvPr/>
            </p:nvSpPr>
            <p:spPr>
              <a:xfrm rot="0">
                <a:off x="4028" y="1488"/>
                <a:ext cx="1156" cy="2304"/>
              </a:xfrm>
              <a:prstGeom prst="can">
                <a:avLst>
                  <a:gd name="adj" fmla="val 29878"/>
                </a:avLst>
              </a:prstGeom>
              <a:solidFill>
                <a:srgbClr val="CBB857">
                  <a:alpha val="50195"/>
                </a:srgbClr>
              </a:solidFill>
              <a:ln w="19050" cap="flat" cmpd="sng">
                <a:solidFill>
                  <a:srgbClr val="CBB857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90" name=""/>
              <p:cNvGrpSpPr/>
              <p:nvPr/>
            </p:nvGrpSpPr>
            <p:grpSpPr>
              <a:xfrm rot="0">
                <a:off x="4184" y="2950"/>
                <a:ext cx="248" cy="383"/>
                <a:chOff x="4077" y="2611"/>
                <a:chExt cx="279" cy="390"/>
              </a:xfrm>
            </p:grpSpPr>
            <p:sp>
              <p:nvSpPr>
                <p:cNvPr id="1048966" name="Line 63"/>
                <p:cNvSpPr/>
                <p:nvPr/>
              </p:nvSpPr>
              <p:spPr>
                <a:xfrm rot="0">
                  <a:off x="4077" y="2611"/>
                  <a:ext cx="0" cy="389"/>
                </a:xfrm>
                <a:prstGeom prst="line"/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967" name="Text Box 64"/>
                <p:cNvSpPr txBox="1"/>
                <p:nvPr/>
              </p:nvSpPr>
              <p:spPr>
                <a:xfrm rot="0">
                  <a:off x="4123" y="2654"/>
                  <a:ext cx="233" cy="347"/>
                </a:xfrm>
                <a:prstGeom prst="rect"/>
                <a:noFill/>
                <a:ln>
                  <a:noFill/>
                </a:ln>
              </p:spPr>
              <p:txBody>
                <a:bodyPr anchor="t" bIns="45720" lIns="91440" rIns="91440" tIns="45720" vert="horz" wrap="none">
                  <a:spAutoFit/>
                </a:bodyPr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>
                    <a:spcBef>
                      <a:spcPct val="50000"/>
                    </a:spcBef>
                  </a:pPr>
                  <a:r>
                    <a:rPr altLang="zh-CN" sz="2800" i="1" lang="en-US">
                      <a:solidFill>
                        <a:srgbClr val="FF0000"/>
                      </a:solidFill>
                      <a:latin typeface="Times New Roman" pitchFamily="18" charset="0"/>
                    </a:rPr>
                    <a:t>I</a:t>
                  </a:r>
                </a:p>
              </p:txBody>
            </p:sp>
          </p:grpSp>
          <p:grpSp>
            <p:nvGrpSpPr>
              <p:cNvPr id="191" name=""/>
              <p:cNvGrpSpPr/>
              <p:nvPr/>
            </p:nvGrpSpPr>
            <p:grpSpPr>
              <a:xfrm rot="0">
                <a:off x="4604" y="3243"/>
                <a:ext cx="580" cy="234"/>
                <a:chOff x="4508" y="3243"/>
                <a:chExt cx="628" cy="234"/>
              </a:xfrm>
            </p:grpSpPr>
            <p:sp>
              <p:nvSpPr>
                <p:cNvPr id="1048968" name="Line 66"/>
                <p:cNvSpPr/>
                <p:nvPr/>
              </p:nvSpPr>
              <p:spPr>
                <a:xfrm rot="0">
                  <a:off x="4508" y="3456"/>
                  <a:ext cx="628" cy="0"/>
                </a:xfrm>
                <a:prstGeom prst="line"/>
                <a:noFill/>
                <a:ln w="28575" cap="flat" cmpd="sng">
                  <a:solidFill>
                    <a:srgbClr val="FF0066">
                      <a:alpha val="100000"/>
                    </a:srgbClr>
                  </a:solidFill>
                  <a:prstDash val="dash"/>
                  <a:miter/>
                  <a:headEnd type="triangle" w="sm" len="lg"/>
                  <a:tailEnd type="triangle" w="sm" len="lg"/>
                </a:ln>
              </p:spPr>
            </p:sp>
            <p:graphicFrame>
              <p:nvGraphicFramePr>
                <p:cNvPr id="4194367" name=""/>
                <p:cNvGraphicFramePr>
                  <a:graphicFrameLocks/>
                </p:cNvGraphicFramePr>
                <p:nvPr/>
              </p:nvGraphicFramePr>
              <p:xfrm rot="0">
                <a:off x="4810" y="3243"/>
                <a:ext cx="236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5" spid="" imgH="234" imgW="236" showAsIcon="0" progId="Equation.3">
                        <p:embed followColorScheme="full"/>
                        <p:pic>
                          <p:nvPicPr>
                            <p:cNvPr id="2097233" name="Object 6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6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810" y="3243"/>
                              <a:ext cx="236" cy="234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15" spid="" imgH="234" imgW="236" showAsIcon="0" progId="Equation.3">
                        <p:embed followColorScheme="full"/>
                        <p:pic>
                          <p:nvPicPr>
                            <p:cNvPr id="2097233" name="Object 67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16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4810" y="3243"/>
                              <a:ext cx="236" cy="234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92" name=""/>
          <p:cNvGrpSpPr/>
          <p:nvPr/>
        </p:nvGrpSpPr>
        <p:grpSpPr>
          <a:xfrm rot="0">
            <a:off x="1747837" y="3019425"/>
            <a:ext cx="4192587" cy="769937"/>
            <a:chOff x="2688" y="1584"/>
            <a:chExt cx="2736" cy="567"/>
          </a:xfrm>
        </p:grpSpPr>
        <p:graphicFrame>
          <p:nvGraphicFramePr>
            <p:cNvPr id="4194368" name=""/>
            <p:cNvGraphicFramePr>
              <a:graphicFrameLocks/>
            </p:cNvGraphicFramePr>
            <p:nvPr/>
          </p:nvGraphicFramePr>
          <p:xfrm rot="0">
            <a:off x="2688" y="1632"/>
            <a:ext cx="72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spid="" imgH="345" imgW="720" showAsIcon="0" progId="Equation.3">
                    <p:embed followColorScheme="full"/>
                    <p:pic>
                      <p:nvPicPr>
                        <p:cNvPr id="2097234" name="Object 8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688" y="1632"/>
                          <a:ext cx="720" cy="345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7" spid="" imgH="345" imgW="720" showAsIcon="0" progId="Equation.3">
                    <p:embed followColorScheme="full"/>
                    <p:pic>
                      <p:nvPicPr>
                        <p:cNvPr id="2097234" name="Object 8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688" y="1632"/>
                          <a:ext cx="720" cy="345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3" name=""/>
            <p:cNvGrpSpPr/>
            <p:nvPr/>
          </p:nvGrpSpPr>
          <p:grpSpPr>
            <a:xfrm rot="0">
              <a:off x="3696" y="1584"/>
              <a:ext cx="1728" cy="567"/>
              <a:chOff x="3648" y="1593"/>
              <a:chExt cx="1824" cy="567"/>
            </a:xfrm>
          </p:grpSpPr>
          <p:graphicFrame>
            <p:nvGraphicFramePr>
              <p:cNvPr id="4194369" name=""/>
              <p:cNvGraphicFramePr>
                <a:graphicFrameLocks/>
              </p:cNvGraphicFramePr>
              <p:nvPr/>
            </p:nvGraphicFramePr>
            <p:xfrm rot="0">
              <a:off x="4560" y="1668"/>
              <a:ext cx="912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9" spid="" imgH="348" imgW="912" showAsIcon="0" progId="Equation.3">
                      <p:embed followColorScheme="full"/>
                      <p:pic>
                        <p:nvPicPr>
                          <p:cNvPr id="2097235" name="Object 8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560" y="1668"/>
                            <a:ext cx="912" cy="34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9" spid="" imgH="348" imgW="912" showAsIcon="0" progId="Equation.3">
                      <p:embed followColorScheme="full"/>
                      <p:pic>
                        <p:nvPicPr>
                          <p:cNvPr id="2097235" name="Object 8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0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560" y="1668"/>
                            <a:ext cx="912" cy="348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4370" name=""/>
              <p:cNvGraphicFramePr>
                <a:graphicFrameLocks/>
              </p:cNvGraphicFramePr>
              <p:nvPr/>
            </p:nvGraphicFramePr>
            <p:xfrm rot="0">
              <a:off x="3648" y="1593"/>
              <a:ext cx="1008" cy="5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1" spid="" imgH="567" imgW="1008" showAsIcon="0" progId="Equation.3">
                      <p:embed followColorScheme="full"/>
                      <p:pic>
                        <p:nvPicPr>
                          <p:cNvPr id="2097236" name="Object 84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2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3648" y="1593"/>
                            <a:ext cx="1008" cy="56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21" spid="" imgH="567" imgW="1008" showAsIcon="0" progId="Equation.3">
                      <p:embed followColorScheme="full"/>
                      <p:pic>
                        <p:nvPicPr>
                          <p:cNvPr id="2097236" name="Object 84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2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3648" y="1593"/>
                            <a:ext cx="1008" cy="567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194371" name=""/>
          <p:cNvGraphicFramePr>
            <a:graphicFrameLocks/>
          </p:cNvGraphicFramePr>
          <p:nvPr/>
        </p:nvGraphicFramePr>
        <p:xfrm rot="0">
          <a:off x="1763712" y="3932237"/>
          <a:ext cx="31003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spid="" imgH="576262" imgW="3100387" showAsIcon="0" progId="Equation.3">
                  <p:embed followColorScheme="full"/>
                  <p:pic>
                    <p:nvPicPr>
                      <p:cNvPr id="2097237" name="Object 8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63712" y="3932237"/>
                        <a:ext cx="3100387" cy="5762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23" spid="" imgH="576262" imgW="3100387" showAsIcon="0" progId="Equation.3">
                  <p:embed followColorScheme="full"/>
                  <p:pic>
                    <p:nvPicPr>
                      <p:cNvPr id="2097237" name="Object 8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63712" y="3932237"/>
                        <a:ext cx="3100387" cy="5762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72" name=""/>
          <p:cNvGraphicFramePr>
            <a:graphicFrameLocks/>
          </p:cNvGraphicFramePr>
          <p:nvPr/>
        </p:nvGraphicFramePr>
        <p:xfrm rot="0">
          <a:off x="1797050" y="4749800"/>
          <a:ext cx="19827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spid="" imgH="479425" imgW="1982787" showAsIcon="0" progId="Equation.3">
                  <p:embed followColorScheme="full"/>
                  <p:pic>
                    <p:nvPicPr>
                      <p:cNvPr id="2097238" name="Object 8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97050" y="4749800"/>
                        <a:ext cx="1982787" cy="47942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25" spid="" imgH="479425" imgW="1982787" showAsIcon="0" progId="Equation.3">
                  <p:embed followColorScheme="full"/>
                  <p:pic>
                    <p:nvPicPr>
                      <p:cNvPr id="2097238" name="Object 8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97050" y="4749800"/>
                        <a:ext cx="1982787" cy="47942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" name=""/>
          <p:cNvGrpSpPr/>
          <p:nvPr/>
        </p:nvGrpSpPr>
        <p:grpSpPr>
          <a:xfrm rot="0">
            <a:off x="1746250" y="5422900"/>
            <a:ext cx="3833812" cy="598487"/>
            <a:chOff x="2688" y="3430"/>
            <a:chExt cx="2415" cy="377"/>
          </a:xfrm>
        </p:grpSpPr>
        <p:graphicFrame>
          <p:nvGraphicFramePr>
            <p:cNvPr id="4194373" name=""/>
            <p:cNvGraphicFramePr>
              <a:graphicFrameLocks/>
            </p:cNvGraphicFramePr>
            <p:nvPr/>
          </p:nvGraphicFramePr>
          <p:xfrm rot="0">
            <a:off x="3853" y="3430"/>
            <a:ext cx="1250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7" spid="" imgH="368" imgW="1250" showAsIcon="0" progId="Equation.3">
                    <p:embed followColorScheme="full"/>
                    <p:pic>
                      <p:nvPicPr>
                        <p:cNvPr id="2097239" name="Object 8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853" y="3430"/>
                          <a:ext cx="1250" cy="36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7" spid="" imgH="368" imgW="1250" showAsIcon="0" progId="Equation.3">
                    <p:embed followColorScheme="full"/>
                    <p:pic>
                      <p:nvPicPr>
                        <p:cNvPr id="2097239" name="Object 8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853" y="3430"/>
                          <a:ext cx="1250" cy="36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969" name="Text Box 89"/>
            <p:cNvSpPr txBox="1"/>
            <p:nvPr/>
          </p:nvSpPr>
          <p:spPr>
            <a:xfrm rot="0">
              <a:off x="2688" y="3442"/>
              <a:ext cx="1480" cy="36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3200" lang="zh-CN">
                  <a:latin typeface="Times New Roman" pitchFamily="18" charset="0"/>
                </a:rPr>
                <a:t>同理可求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 nodeType="clickPar">
                      <p:stCondLst>
                        <p:cond delay="indefinite"/>
                      </p:stCondLst>
                      <p:childTnLst>
                        <p:par>
                          <p:cTn fill="hold" id="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11"/>
                                        <p:tgtEl>
                                          <p:spTgt spid="419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" nodeType="clickPar">
                      <p:stCondLst>
                        <p:cond delay="indefinite"/>
                      </p:stCondLst>
                      <p:childTnLst>
                        <p:par>
                          <p:cTn fill="hold" id="1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4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6"/>
                                        <p:tgtEl>
                                          <p:spTgt spid="419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 nodeType="clickPar">
                      <p:stCondLst>
                        <p:cond delay="indefinite"/>
                      </p:stCondLst>
                      <p:childTnLst>
                        <p:par>
                          <p:cTn fill="hold" id="1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21"/>
                                        <p:tgtEl>
                                          <p:spTgt spid="419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 nodeType="clickPar">
                      <p:stCondLst>
                        <p:cond delay="indefinite"/>
                      </p:stCondLst>
                      <p:childTnLst>
                        <p:par>
                          <p:cTn fill="hold" id="2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26"/>
                                        <p:tgtEl>
                                          <p:spTgt spid="419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 nodeType="clickPar">
                      <p:stCondLst>
                        <p:cond delay="indefinite"/>
                      </p:stCondLst>
                      <p:childTnLst>
                        <p:par>
                          <p:cTn fill="hold" id="2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 nodeType="clickPar">
                      <p:stCondLst>
                        <p:cond delay="indefinite"/>
                      </p:stCondLst>
                      <p:childTnLst>
                        <p:par>
                          <p:cTn fill="hold" id="3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4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36"/>
                                        <p:tgtEl>
                                          <p:spTgt spid="419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7" nodeType="clickPar">
                      <p:stCondLst>
                        <p:cond delay="indefinite"/>
                      </p:stCondLst>
                      <p:childTnLst>
                        <p:par>
                          <p:cTn fill="hold" id="3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9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41"/>
                                        <p:tgtEl>
                                          <p:spTgt spid="419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</p:stCondLst>
                      <p:childTnLst>
                        <p:par>
                          <p:cTn fill="hold" id="4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6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1" grpId="0" uiExpand="0" build="whol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>
  <p:cSld>
    <p:spTree>
      <p:nvGrpSpPr>
        <p:cNvPr id="19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70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14</a:t>
            </a:fld>
            <a:endParaRPr altLang="zh-CN" lang="en-US"/>
          </a:p>
        </p:txBody>
      </p:sp>
      <p:sp>
        <p:nvSpPr>
          <p:cNvPr id="1048971" name="Text Box 2"/>
          <p:cNvSpPr txBox="1"/>
          <p:nvPr/>
        </p:nvSpPr>
        <p:spPr>
          <a:xfrm rot="0">
            <a:off x="990600" y="1905000"/>
            <a:ext cx="3048000" cy="579437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zh-CN" b="1" sz="3200" lang="en-US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altLang="zh-CN" b="1" sz="3200" lang="zh-CN">
                <a:latin typeface="Times New Roman" pitchFamily="18" charset="0"/>
              </a:rPr>
              <a:t>     磁  畴</a:t>
            </a:r>
          </a:p>
        </p:txBody>
      </p:sp>
      <p:grpSp>
        <p:nvGrpSpPr>
          <p:cNvPr id="196" name=""/>
          <p:cNvGrpSpPr/>
          <p:nvPr/>
        </p:nvGrpSpPr>
        <p:grpSpPr>
          <a:xfrm rot="0">
            <a:off x="1055687" y="2971800"/>
            <a:ext cx="3287712" cy="1752600"/>
            <a:chOff x="569" y="960"/>
            <a:chExt cx="2071" cy="1104"/>
          </a:xfrm>
        </p:grpSpPr>
        <p:grpSp>
          <p:nvGrpSpPr>
            <p:cNvPr id="197" name=""/>
            <p:cNvGrpSpPr/>
            <p:nvPr/>
          </p:nvGrpSpPr>
          <p:grpSpPr>
            <a:xfrm rot="0">
              <a:off x="1008" y="960"/>
              <a:ext cx="1632" cy="1104"/>
              <a:chOff x="1056" y="2352"/>
              <a:chExt cx="1632" cy="1056"/>
            </a:xfrm>
          </p:grpSpPr>
          <p:grpSp>
            <p:nvGrpSpPr>
              <p:cNvPr id="198" name=""/>
              <p:cNvGrpSpPr/>
              <p:nvPr/>
            </p:nvGrpSpPr>
            <p:grpSpPr>
              <a:xfrm rot="0">
                <a:off x="1056" y="2352"/>
                <a:ext cx="1632" cy="1056"/>
                <a:chOff x="1056" y="2016"/>
                <a:chExt cx="1632" cy="1056"/>
              </a:xfrm>
            </p:grpSpPr>
            <p:sp>
              <p:nvSpPr>
                <p:cNvPr id="1048972" name="Rectangle 6"/>
                <p:cNvSpPr/>
                <p:nvPr/>
              </p:nvSpPr>
              <p:spPr>
                <a:xfrm rot="0">
                  <a:off x="1056" y="2016"/>
                  <a:ext cx="1632" cy="1056"/>
                </a:xfrm>
                <a:prstGeom prst="rect"/>
                <a:solidFill>
                  <a:srgbClr val="DDE69E"/>
                </a:solidFill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sp>
              <p:nvSpPr>
                <p:cNvPr id="1048973" name="Line 7"/>
                <p:cNvSpPr/>
                <p:nvPr/>
              </p:nvSpPr>
              <p:spPr>
                <a:xfrm rot="0" flipV="1">
                  <a:off x="1056" y="2016"/>
                  <a:ext cx="528" cy="480"/>
                </a:xfrm>
                <a:prstGeom prst="line"/>
                <a:noFill/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974" name="Freeform 8"/>
                <p:cNvSpPr/>
                <p:nvPr/>
              </p:nvSpPr>
              <p:spPr bwMode="auto">
                <a:xfrm rot="0">
                  <a:off x="1056" y="2256"/>
                  <a:ext cx="384" cy="480"/>
                </a:xfrm>
                <a:custGeom>
                  <a:avLst/>
                  <a:ahLst/>
                  <a:rect l="0" t="0" r="r" b="b"/>
                  <a:pathLst>
                    <a:path w="336" h="480">
                      <a:moveTo>
                        <a:pt x="240" y="0"/>
                      </a:moveTo>
                      <a:lnTo>
                        <a:pt x="336" y="240"/>
                      </a:lnTo>
                      <a:lnTo>
                        <a:pt x="336" y="480"/>
                      </a:lnTo>
                      <a:lnTo>
                        <a:pt x="48" y="432"/>
                      </a:lnTo>
                      <a:lnTo>
                        <a:pt x="0" y="432"/>
                      </a:lnTo>
                    </a:path>
                  </a:pathLst>
                </a:custGeom>
                <a:solidFill>
                  <a:srgbClr val="DDE69E">
                    <a:alpha val="100000"/>
                  </a:srgbClr>
                </a:solidFill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975" name="Freeform 9"/>
                <p:cNvSpPr/>
                <p:nvPr/>
              </p:nvSpPr>
              <p:spPr bwMode="auto">
                <a:xfrm rot="0">
                  <a:off x="1440" y="2016"/>
                  <a:ext cx="384" cy="576"/>
                </a:xfrm>
                <a:custGeom>
                  <a:avLst/>
                  <a:ahLst/>
                  <a:rect l="0" t="0" r="r" b="b"/>
                  <a:pathLst>
                    <a:path w="336" h="576">
                      <a:moveTo>
                        <a:pt x="0" y="576"/>
                      </a:moveTo>
                      <a:lnTo>
                        <a:pt x="336" y="480"/>
                      </a:lnTo>
                      <a:lnTo>
                        <a:pt x="336" y="0"/>
                      </a:lnTo>
                    </a:path>
                  </a:pathLst>
                </a:custGeom>
                <a:solidFill>
                  <a:srgbClr val="DDE69E">
                    <a:alpha val="100000"/>
                  </a:srgbClr>
                </a:solidFill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976" name="Freeform 10"/>
                <p:cNvSpPr/>
                <p:nvPr/>
              </p:nvSpPr>
              <p:spPr bwMode="auto">
                <a:xfrm rot="0">
                  <a:off x="1440" y="2016"/>
                  <a:ext cx="1248" cy="1056"/>
                </a:xfrm>
                <a:custGeom>
                  <a:avLst/>
                  <a:ahLst/>
                  <a:rect l="0" t="0" r="r" b="b"/>
                  <a:pathLst>
                    <a:path w="1248" h="1056">
                      <a:moveTo>
                        <a:pt x="0" y="720"/>
                      </a:moveTo>
                      <a:lnTo>
                        <a:pt x="192" y="1056"/>
                      </a:lnTo>
                      <a:lnTo>
                        <a:pt x="576" y="672"/>
                      </a:lnTo>
                      <a:lnTo>
                        <a:pt x="768" y="672"/>
                      </a:lnTo>
                      <a:lnTo>
                        <a:pt x="816" y="1056"/>
                      </a:lnTo>
                      <a:lnTo>
                        <a:pt x="1104" y="720"/>
                      </a:lnTo>
                      <a:lnTo>
                        <a:pt x="1248" y="672"/>
                      </a:lnTo>
                      <a:lnTo>
                        <a:pt x="864" y="384"/>
                      </a:lnTo>
                      <a:lnTo>
                        <a:pt x="1104" y="0"/>
                      </a:lnTo>
                    </a:path>
                  </a:pathLst>
                </a:custGeom>
                <a:solidFill>
                  <a:srgbClr val="DDE69E">
                    <a:alpha val="100000"/>
                  </a:srgbClr>
                </a:solidFill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977" name="Freeform 11"/>
                <p:cNvSpPr/>
                <p:nvPr/>
              </p:nvSpPr>
              <p:spPr bwMode="auto">
                <a:xfrm rot="0">
                  <a:off x="1824" y="2016"/>
                  <a:ext cx="480" cy="672"/>
                </a:xfrm>
                <a:custGeom>
                  <a:avLst/>
                  <a:ahLst/>
                  <a:rect l="0" t="0" r="r" b="b"/>
                  <a:pathLst>
                    <a:path w="480" h="672">
                      <a:moveTo>
                        <a:pt x="192" y="672"/>
                      </a:moveTo>
                      <a:lnTo>
                        <a:pt x="0" y="480"/>
                      </a:lnTo>
                      <a:lnTo>
                        <a:pt x="480" y="384"/>
                      </a:lnTo>
                      <a:lnTo>
                        <a:pt x="192" y="0"/>
                      </a:lnTo>
                    </a:path>
                  </a:pathLst>
                </a:custGeom>
                <a:solidFill>
                  <a:srgbClr val="DDE69E">
                    <a:alpha val="100000"/>
                  </a:srgbClr>
                </a:solidFill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978" name="Line 12"/>
                <p:cNvSpPr/>
                <p:nvPr/>
              </p:nvSpPr>
              <p:spPr>
                <a:xfrm rot="0" flipV="1">
                  <a:off x="2208" y="2400"/>
                  <a:ext cx="96" cy="288"/>
                </a:xfrm>
                <a:prstGeom prst="line"/>
                <a:noFill/>
                <a:ln w="19050" cap="flat" cmpd="sng">
                  <a:solidFill>
                    <a:srgbClr val="996633">
                      <a:alpha val="100000"/>
                    </a:srgbClr>
                  </a:solidFill>
                  <a:prstDash val="solid"/>
                  <a:miter/>
                </a:ln>
              </p:spPr>
            </p:sp>
          </p:grpSp>
          <p:sp>
            <p:nvSpPr>
              <p:cNvPr id="1048979" name="Line 13"/>
              <p:cNvSpPr/>
              <p:nvPr/>
            </p:nvSpPr>
            <p:spPr>
              <a:xfrm rot="0" flipV="1">
                <a:off x="1104" y="2400"/>
                <a:ext cx="240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0" name="Line 14"/>
              <p:cNvSpPr/>
              <p:nvPr/>
            </p:nvSpPr>
            <p:spPr>
              <a:xfrm rot="0" flipV="1">
                <a:off x="1152" y="2784"/>
                <a:ext cx="240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headEnd type="triangle" w="med" len="med"/>
              </a:ln>
            </p:spPr>
          </p:sp>
          <p:sp>
            <p:nvSpPr>
              <p:cNvPr id="1048981" name="Line 15"/>
              <p:cNvSpPr/>
              <p:nvPr/>
            </p:nvSpPr>
            <p:spPr>
              <a:xfrm rot="0" flipH="1" flipV="1">
                <a:off x="1440" y="2640"/>
                <a:ext cx="336" cy="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2" name="Line 16"/>
              <p:cNvSpPr/>
              <p:nvPr/>
            </p:nvSpPr>
            <p:spPr>
              <a:xfrm rot="0">
                <a:off x="1296" y="3120"/>
                <a:ext cx="48" cy="24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3" name="Line 17"/>
              <p:cNvSpPr/>
              <p:nvPr/>
            </p:nvSpPr>
            <p:spPr>
              <a:xfrm rot="0" flipV="1">
                <a:off x="1680" y="2976"/>
                <a:ext cx="0" cy="288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4" name="Line 18"/>
              <p:cNvSpPr/>
              <p:nvPr/>
            </p:nvSpPr>
            <p:spPr>
              <a:xfrm rot="0">
                <a:off x="1920" y="2496"/>
                <a:ext cx="240" cy="24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5" name="Line 19"/>
              <p:cNvSpPr/>
              <p:nvPr/>
            </p:nvSpPr>
            <p:spPr>
              <a:xfrm rot="0" flipH="1" flipV="1">
                <a:off x="1968" y="2880"/>
                <a:ext cx="240" cy="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6" name="Line 20"/>
              <p:cNvSpPr/>
              <p:nvPr/>
            </p:nvSpPr>
            <p:spPr>
              <a:xfrm rot="0" flipH="1">
                <a:off x="1920" y="3120"/>
                <a:ext cx="240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7" name="Line 21"/>
              <p:cNvSpPr/>
              <p:nvPr/>
            </p:nvSpPr>
            <p:spPr>
              <a:xfrm rot="0" flipH="1" flipV="1">
                <a:off x="2496" y="2496"/>
                <a:ext cx="144" cy="38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8" name="Line 22"/>
              <p:cNvSpPr/>
              <p:nvPr/>
            </p:nvSpPr>
            <p:spPr>
              <a:xfrm rot="0" flipV="1">
                <a:off x="2304" y="3024"/>
                <a:ext cx="240" cy="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89" name="Line 23"/>
              <p:cNvSpPr/>
              <p:nvPr/>
            </p:nvSpPr>
            <p:spPr>
              <a:xfrm rot="0">
                <a:off x="2496" y="3168"/>
                <a:ext cx="144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90" name="Line 24"/>
              <p:cNvSpPr/>
              <p:nvPr/>
            </p:nvSpPr>
            <p:spPr>
              <a:xfrm rot="0" flipV="1">
                <a:off x="2304" y="2400"/>
                <a:ext cx="0" cy="24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</p:grpSp>
        <p:sp>
          <p:nvSpPr>
            <p:cNvPr id="1048991" name="Text Box 25"/>
            <p:cNvSpPr txBox="1"/>
            <p:nvPr/>
          </p:nvSpPr>
          <p:spPr>
            <a:xfrm rot="0">
              <a:off x="569" y="960"/>
              <a:ext cx="391" cy="1104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rgbClr val="FFFFFF">
                    <a:alpha val="100000"/>
                  </a:srgbClr>
                </a:gs>
                <a:gs pos="100000">
                  <a:schemeClr val="accent1">
                    <a:alpha val="100000"/>
                  </a:schemeClr>
                </a:gs>
              </a:gsLst>
              <a:lin ang="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eaVert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spcBef>
                  <a:spcPct val="50000"/>
                </a:spcBef>
              </a:pPr>
              <a:r>
                <a:rPr altLang="en-US" b="1" sz="2800" lang="zh-CN">
                  <a:solidFill>
                    <a:srgbClr val="000000"/>
                  </a:solidFill>
                  <a:latin typeface="Times New Roman" pitchFamily="18" charset="0"/>
                </a:rPr>
                <a:t>无外磁场</a:t>
              </a:r>
            </a:p>
          </p:txBody>
        </p:sp>
      </p:grpSp>
      <p:grpSp>
        <p:nvGrpSpPr>
          <p:cNvPr id="199" name=""/>
          <p:cNvGrpSpPr/>
          <p:nvPr/>
        </p:nvGrpSpPr>
        <p:grpSpPr>
          <a:xfrm rot="0">
            <a:off x="4876800" y="2349500"/>
            <a:ext cx="3367087" cy="2386012"/>
            <a:chOff x="3072" y="572"/>
            <a:chExt cx="2121" cy="1503"/>
          </a:xfrm>
        </p:grpSpPr>
        <p:grpSp>
          <p:nvGrpSpPr>
            <p:cNvPr id="200" name=""/>
            <p:cNvGrpSpPr/>
            <p:nvPr/>
          </p:nvGrpSpPr>
          <p:grpSpPr>
            <a:xfrm rot="0">
              <a:off x="3513" y="572"/>
              <a:ext cx="1680" cy="1488"/>
              <a:chOff x="3072" y="960"/>
              <a:chExt cx="1632" cy="1392"/>
            </a:xfrm>
          </p:grpSpPr>
          <p:sp>
            <p:nvSpPr>
              <p:cNvPr id="1048992" name="Rectangle 28"/>
              <p:cNvSpPr/>
              <p:nvPr/>
            </p:nvSpPr>
            <p:spPr>
              <a:xfrm rot="0">
                <a:off x="3072" y="1296"/>
                <a:ext cx="1632" cy="1056"/>
              </a:xfrm>
              <a:prstGeom prst="rect"/>
              <a:solidFill>
                <a:srgbClr val="DDE69E"/>
              </a:soli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993" name="Line 29"/>
              <p:cNvSpPr/>
              <p:nvPr/>
            </p:nvSpPr>
            <p:spPr>
              <a:xfrm rot="0" flipV="1">
                <a:off x="3072" y="1296"/>
                <a:ext cx="624" cy="480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994" name="Freeform 30"/>
              <p:cNvSpPr/>
              <p:nvPr/>
            </p:nvSpPr>
            <p:spPr bwMode="auto">
              <a:xfrm rot="0">
                <a:off x="3072" y="1584"/>
                <a:ext cx="336" cy="432"/>
              </a:xfrm>
              <a:custGeom>
                <a:avLst/>
                <a:ahLst/>
                <a:rect l="0" t="0" r="r" b="b"/>
                <a:pathLst>
                  <a:path w="336" h="480">
                    <a:moveTo>
                      <a:pt x="240" y="0"/>
                    </a:moveTo>
                    <a:lnTo>
                      <a:pt x="336" y="240"/>
                    </a:lnTo>
                    <a:lnTo>
                      <a:pt x="336" y="480"/>
                    </a:lnTo>
                    <a:lnTo>
                      <a:pt x="48" y="432"/>
                    </a:lnTo>
                    <a:lnTo>
                      <a:pt x="0" y="432"/>
                    </a:lnTo>
                  </a:path>
                </a:pathLst>
              </a:custGeom>
              <a:solidFill>
                <a:srgbClr val="DDE69E">
                  <a:alpha val="100000"/>
                </a:srgbClr>
              </a:soli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995" name="Freeform 31"/>
              <p:cNvSpPr/>
              <p:nvPr/>
            </p:nvSpPr>
            <p:spPr bwMode="auto">
              <a:xfrm rot="0">
                <a:off x="3408" y="1296"/>
                <a:ext cx="384" cy="576"/>
              </a:xfrm>
              <a:custGeom>
                <a:avLst/>
                <a:ahLst/>
                <a:rect l="0" t="0" r="r" b="b"/>
                <a:pathLst>
                  <a:path w="336" h="576">
                    <a:moveTo>
                      <a:pt x="0" y="576"/>
                    </a:moveTo>
                    <a:lnTo>
                      <a:pt x="336" y="480"/>
                    </a:lnTo>
                    <a:lnTo>
                      <a:pt x="336" y="0"/>
                    </a:lnTo>
                  </a:path>
                </a:pathLst>
              </a:custGeom>
              <a:solidFill>
                <a:srgbClr val="DDE69E">
                  <a:alpha val="100000"/>
                </a:srgbClr>
              </a:soli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996" name="Freeform 32"/>
              <p:cNvSpPr/>
              <p:nvPr/>
            </p:nvSpPr>
            <p:spPr bwMode="auto">
              <a:xfrm rot="0">
                <a:off x="4032" y="1296"/>
                <a:ext cx="480" cy="1056"/>
              </a:xfrm>
              <a:custGeom>
                <a:avLst/>
                <a:ahLst/>
                <a:rect l="0" t="0" r="r" b="b"/>
                <a:pathLst>
                  <a:path w="480" h="672">
                    <a:moveTo>
                      <a:pt x="192" y="672"/>
                    </a:moveTo>
                    <a:lnTo>
                      <a:pt x="0" y="480"/>
                    </a:lnTo>
                    <a:lnTo>
                      <a:pt x="480" y="384"/>
                    </a:lnTo>
                    <a:lnTo>
                      <a:pt x="192" y="0"/>
                    </a:lnTo>
                  </a:path>
                </a:pathLst>
              </a:custGeom>
              <a:solidFill>
                <a:srgbClr val="DDE69E">
                  <a:alpha val="100000"/>
                </a:srgbClr>
              </a:solidFill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997" name="Line 33"/>
              <p:cNvSpPr/>
              <p:nvPr/>
            </p:nvSpPr>
            <p:spPr>
              <a:xfrm rot="0" flipH="1" flipV="1">
                <a:off x="4512" y="1872"/>
                <a:ext cx="192" cy="288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998" name="Line 34"/>
              <p:cNvSpPr/>
              <p:nvPr/>
            </p:nvSpPr>
            <p:spPr>
              <a:xfrm rot="0" flipV="1">
                <a:off x="3120" y="1344"/>
                <a:ext cx="240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999" name="Line 35"/>
              <p:cNvSpPr/>
              <p:nvPr/>
            </p:nvSpPr>
            <p:spPr>
              <a:xfrm rot="0">
                <a:off x="3168" y="1824"/>
                <a:ext cx="192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0" name="Line 36"/>
              <p:cNvSpPr/>
              <p:nvPr/>
            </p:nvSpPr>
            <p:spPr>
              <a:xfrm rot="0" flipH="1" flipV="1">
                <a:off x="3456" y="1584"/>
                <a:ext cx="336" cy="96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headEnd type="triangle" w="med" len="med"/>
              </a:ln>
            </p:spPr>
          </p:sp>
          <p:sp>
            <p:nvSpPr>
              <p:cNvPr id="1049001" name="Line 37"/>
              <p:cNvSpPr/>
              <p:nvPr/>
            </p:nvSpPr>
            <p:spPr>
              <a:xfrm rot="0">
                <a:off x="3216" y="2112"/>
                <a:ext cx="288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2" name="Line 38"/>
              <p:cNvSpPr/>
              <p:nvPr/>
            </p:nvSpPr>
            <p:spPr>
              <a:xfrm rot="0" flipV="1">
                <a:off x="3552" y="1872"/>
                <a:ext cx="192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3" name="Line 39"/>
              <p:cNvSpPr/>
              <p:nvPr/>
            </p:nvSpPr>
            <p:spPr>
              <a:xfrm rot="0">
                <a:off x="3936" y="1344"/>
                <a:ext cx="240" cy="240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4" name="Line 40"/>
              <p:cNvSpPr/>
              <p:nvPr/>
            </p:nvSpPr>
            <p:spPr>
              <a:xfrm rot="0" flipH="1">
                <a:off x="3984" y="1728"/>
                <a:ext cx="288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headEnd type="triangle" w="med" len="med"/>
              </a:ln>
            </p:spPr>
          </p:sp>
          <p:sp>
            <p:nvSpPr>
              <p:cNvPr id="1049005" name="Line 41"/>
              <p:cNvSpPr/>
              <p:nvPr/>
            </p:nvSpPr>
            <p:spPr>
              <a:xfrm rot="0">
                <a:off x="4464" y="1488"/>
                <a:ext cx="192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6" name="Line 42"/>
              <p:cNvSpPr/>
              <p:nvPr/>
            </p:nvSpPr>
            <p:spPr>
              <a:xfrm rot="0" flipV="1">
                <a:off x="4320" y="2064"/>
                <a:ext cx="240" cy="144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7" name="Line 43"/>
              <p:cNvSpPr/>
              <p:nvPr/>
            </p:nvSpPr>
            <p:spPr>
              <a:xfrm rot="0">
                <a:off x="3936" y="2112"/>
                <a:ext cx="144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8" name="Line 44"/>
              <p:cNvSpPr/>
              <p:nvPr/>
            </p:nvSpPr>
            <p:spPr>
              <a:xfrm rot="0">
                <a:off x="3408" y="1104"/>
                <a:ext cx="864" cy="0"/>
              </a:xfrm>
              <a:prstGeom prst="line"/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9009" name="Line 45"/>
              <p:cNvSpPr/>
              <p:nvPr/>
            </p:nvSpPr>
            <p:spPr>
              <a:xfrm rot="0" flipH="1" flipV="1">
                <a:off x="3408" y="2016"/>
                <a:ext cx="432" cy="336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10" name="Line 46"/>
              <p:cNvSpPr/>
              <p:nvPr/>
            </p:nvSpPr>
            <p:spPr>
              <a:xfrm rot="0" flipH="1" flipV="1">
                <a:off x="3792" y="1536"/>
                <a:ext cx="624" cy="144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11" name="Line 47"/>
              <p:cNvSpPr/>
              <p:nvPr/>
            </p:nvSpPr>
            <p:spPr>
              <a:xfrm rot="0" flipH="1" flipV="1">
                <a:off x="3792" y="1776"/>
                <a:ext cx="240" cy="288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12" name="Line 48"/>
              <p:cNvSpPr/>
              <p:nvPr/>
            </p:nvSpPr>
            <p:spPr>
              <a:xfrm rot="0" flipH="1">
                <a:off x="3792" y="1968"/>
                <a:ext cx="144" cy="384"/>
              </a:xfrm>
              <a:prstGeom prst="line"/>
              <a:noFill/>
              <a:ln w="19050" cap="flat" cmpd="sng">
                <a:solidFill>
                  <a:srgbClr val="996633">
                    <a:alpha val="100000"/>
                  </a:srgbClr>
                </a:solidFill>
                <a:prstDash val="solid"/>
                <a:miter/>
              </a:ln>
            </p:spPr>
          </p:sp>
          <p:graphicFrame>
            <p:nvGraphicFramePr>
              <p:cNvPr id="4194374" name=""/>
              <p:cNvGraphicFramePr>
                <a:graphicFrameLocks/>
              </p:cNvGraphicFramePr>
              <p:nvPr/>
            </p:nvGraphicFramePr>
            <p:xfrm rot="0">
              <a:off x="4320" y="960"/>
              <a:ext cx="251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" spid="" imgH="311" imgW="251" showAsIcon="0" progId="Equation.3">
                      <p:embed followColorScheme="full"/>
                      <p:pic>
                        <p:nvPicPr>
                          <p:cNvPr id="2097240" name="Object 49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320" y="960"/>
                            <a:ext cx="251" cy="31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" spid="" imgH="311" imgW="251" showAsIcon="0" progId="Equation.3">
                      <p:embed followColorScheme="full"/>
                      <p:pic>
                        <p:nvPicPr>
                          <p:cNvPr id="2097240" name="Object 49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2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320" y="960"/>
                            <a:ext cx="251" cy="31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49013" name="Rectangle 50"/>
            <p:cNvSpPr/>
            <p:nvPr/>
          </p:nvSpPr>
          <p:spPr>
            <a:xfrm rot="0">
              <a:off x="3072" y="935"/>
              <a:ext cx="384" cy="1140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rgbClr val="FFFFFF">
                    <a:alpha val="100000"/>
                  </a:srgbClr>
                </a:gs>
                <a:gs pos="100000">
                  <a:schemeClr val="accent1">
                    <a:alpha val="100000"/>
                  </a:schemeClr>
                </a:gs>
              </a:gsLst>
              <a:lin ang="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2800" lang="zh-CN">
                  <a:solidFill>
                    <a:srgbClr val="000000"/>
                  </a:solidFill>
                  <a:latin typeface="Times New Roman" pitchFamily="18" charset="0"/>
                </a:rPr>
                <a:t>有外磁场</a:t>
              </a:r>
            </a:p>
          </p:txBody>
        </p:sp>
      </p:grpSp>
      <p:sp>
        <p:nvSpPr>
          <p:cNvPr id="1049014" name="Text Box 51"/>
          <p:cNvSpPr txBox="1"/>
          <p:nvPr/>
        </p:nvSpPr>
        <p:spPr>
          <a:xfrm rot="0">
            <a:off x="731837" y="1058862"/>
            <a:ext cx="3048000" cy="64135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3600" lang="zh-CN">
                <a:solidFill>
                  <a:srgbClr val="CC0000"/>
                </a:solidFill>
                <a:latin typeface="Times New Roman" pitchFamily="18" charset="0"/>
              </a:rPr>
              <a:t>三     铁磁质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12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>
  <p:cSld>
    <p:spTree>
      <p:nvGrpSpPr>
        <p:cNvPr id="20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15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15</a:t>
            </a:fld>
            <a:endParaRPr altLang="zh-CN" lang="en-US"/>
          </a:p>
        </p:txBody>
      </p:sp>
      <p:sp>
        <p:nvSpPr>
          <p:cNvPr id="1049016" name="Rectangle 24"/>
          <p:cNvSpPr/>
          <p:nvPr/>
        </p:nvSpPr>
        <p:spPr>
          <a:xfrm rot="0">
            <a:off x="1447800" y="1905000"/>
            <a:ext cx="6553200" cy="4038600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anchor="ctr" bIns="45720" lIns="91440" rIns="91440" tIns="45720" vert="horz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lang="zh-CN"/>
          </a:p>
        </p:txBody>
      </p:sp>
      <p:sp>
        <p:nvSpPr>
          <p:cNvPr id="1049017" name="Text Box 2"/>
          <p:cNvSpPr txBox="1"/>
          <p:nvPr/>
        </p:nvSpPr>
        <p:spPr>
          <a:xfrm rot="0">
            <a:off x="914400" y="1219200"/>
            <a:ext cx="5475287" cy="579437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zh-CN" b="1" sz="3200" lang="en-US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altLang="en-US" b="1" sz="3200" lang="zh-CN">
                <a:latin typeface="Times New Roman" pitchFamily="18" charset="0"/>
              </a:rPr>
              <a:t>    磁化曲线      磁滞回线</a:t>
            </a:r>
          </a:p>
        </p:txBody>
      </p:sp>
      <p:grpSp>
        <p:nvGrpSpPr>
          <p:cNvPr id="202" name=""/>
          <p:cNvGrpSpPr/>
          <p:nvPr/>
        </p:nvGrpSpPr>
        <p:grpSpPr>
          <a:xfrm rot="0">
            <a:off x="1835150" y="1978025"/>
            <a:ext cx="6018212" cy="3251200"/>
            <a:chOff x="1156" y="1246"/>
            <a:chExt cx="3791" cy="2048"/>
          </a:xfrm>
        </p:grpSpPr>
        <p:sp>
          <p:nvSpPr>
            <p:cNvPr id="1049018" name="Line 4"/>
            <p:cNvSpPr/>
            <p:nvPr/>
          </p:nvSpPr>
          <p:spPr>
            <a:xfrm rot="0">
              <a:off x="1351" y="3103"/>
              <a:ext cx="2831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19" name="Line 5"/>
            <p:cNvSpPr/>
            <p:nvPr/>
          </p:nvSpPr>
          <p:spPr>
            <a:xfrm rot="0" flipV="1">
              <a:off x="1351" y="1375"/>
              <a:ext cx="0" cy="172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20" name="Line 6"/>
            <p:cNvSpPr/>
            <p:nvPr/>
          </p:nvSpPr>
          <p:spPr>
            <a:xfrm rot="0" flipV="1">
              <a:off x="1351" y="1863"/>
              <a:ext cx="2638" cy="1240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21" name="Arc 7"/>
            <p:cNvSpPr/>
            <p:nvPr/>
          </p:nvSpPr>
          <p:spPr bwMode="auto">
            <a:xfrm rot="0">
              <a:off x="1623" y="2990"/>
              <a:ext cx="77" cy="113"/>
            </a:xfrm>
            <a:custGeom>
              <a:avLst/>
              <a:ahLst/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2" name="Text Box 8"/>
            <p:cNvSpPr txBox="1"/>
            <p:nvPr/>
          </p:nvSpPr>
          <p:spPr>
            <a:xfrm rot="0">
              <a:off x="1623" y="2877"/>
              <a:ext cx="341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b="1" sz="2800" i="1" lang="en-US">
                  <a:solidFill>
                    <a:srgbClr val="1C1C1C"/>
                  </a:solidFill>
                  <a:latin typeface="Times New Roman" pitchFamily="18" charset="0"/>
                </a:rPr>
                <a:t>θ</a:t>
              </a:r>
            </a:p>
          </p:txBody>
        </p:sp>
        <p:sp>
          <p:nvSpPr>
            <p:cNvPr id="1049023" name="Line 9"/>
            <p:cNvSpPr/>
            <p:nvPr/>
          </p:nvSpPr>
          <p:spPr>
            <a:xfrm rot="0">
              <a:off x="1856" y="3065"/>
              <a:ext cx="0" cy="3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4" name="Line 10"/>
            <p:cNvSpPr/>
            <p:nvPr/>
          </p:nvSpPr>
          <p:spPr>
            <a:xfrm rot="0">
              <a:off x="2321" y="3065"/>
              <a:ext cx="0" cy="3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5" name="Line 11"/>
            <p:cNvSpPr/>
            <p:nvPr/>
          </p:nvSpPr>
          <p:spPr>
            <a:xfrm rot="0">
              <a:off x="2825" y="3065"/>
              <a:ext cx="0" cy="3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6" name="Line 12"/>
            <p:cNvSpPr/>
            <p:nvPr/>
          </p:nvSpPr>
          <p:spPr>
            <a:xfrm rot="0">
              <a:off x="3291" y="3065"/>
              <a:ext cx="0" cy="3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7" name="Line 13"/>
            <p:cNvSpPr/>
            <p:nvPr/>
          </p:nvSpPr>
          <p:spPr>
            <a:xfrm rot="0">
              <a:off x="3795" y="3065"/>
              <a:ext cx="0" cy="3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8" name="Line 14"/>
            <p:cNvSpPr/>
            <p:nvPr/>
          </p:nvSpPr>
          <p:spPr>
            <a:xfrm rot="0">
              <a:off x="1351" y="2652"/>
              <a:ext cx="39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29" name="Line 15"/>
            <p:cNvSpPr/>
            <p:nvPr/>
          </p:nvSpPr>
          <p:spPr>
            <a:xfrm rot="0">
              <a:off x="1351" y="2126"/>
              <a:ext cx="39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30" name="Line 16"/>
            <p:cNvSpPr/>
            <p:nvPr/>
          </p:nvSpPr>
          <p:spPr>
            <a:xfrm rot="0">
              <a:off x="1351" y="1638"/>
              <a:ext cx="39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031" name="Text Box 17"/>
            <p:cNvSpPr txBox="1"/>
            <p:nvPr/>
          </p:nvSpPr>
          <p:spPr>
            <a:xfrm rot="0">
              <a:off x="2204" y="3102"/>
              <a:ext cx="1824" cy="192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1400" lang="en-US">
                  <a:solidFill>
                    <a:srgbClr val="1C1C1C"/>
                  </a:solidFill>
                  <a:latin typeface="Times New Roman" pitchFamily="18" charset="0"/>
                </a:rPr>
                <a:t>400             600           800          1 000</a:t>
              </a:r>
            </a:p>
          </p:txBody>
        </p:sp>
        <p:sp>
          <p:nvSpPr>
            <p:cNvPr id="1049032" name="Text Box 18"/>
            <p:cNvSpPr txBox="1"/>
            <p:nvPr/>
          </p:nvSpPr>
          <p:spPr>
            <a:xfrm rot="0">
              <a:off x="4144" y="2936"/>
              <a:ext cx="803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H</a:t>
              </a:r>
              <a:r>
                <a:rPr altLang="zh-CN" sz="2800" lang="en-US">
                  <a:solidFill>
                    <a:srgbClr val="1C1C1C"/>
                  </a:solidFill>
                  <a:latin typeface="Times New Roman" pitchFamily="18" charset="0"/>
                </a:rPr>
                <a:t>/Am</a:t>
              </a:r>
              <a:r>
                <a:rPr altLang="zh-CN" baseline="30000" sz="2800" lang="en-US">
                  <a:solidFill>
                    <a:srgbClr val="1C1C1C"/>
                  </a:solidFill>
                  <a:latin typeface="Times New Roman" pitchFamily="18" charset="0"/>
                </a:rPr>
                <a:t>-1</a:t>
              </a:r>
            </a:p>
          </p:txBody>
        </p:sp>
        <p:sp>
          <p:nvSpPr>
            <p:cNvPr id="1049033" name="Text Box 19"/>
            <p:cNvSpPr txBox="1"/>
            <p:nvPr/>
          </p:nvSpPr>
          <p:spPr>
            <a:xfrm rot="0">
              <a:off x="1156" y="1561"/>
              <a:ext cx="228" cy="1264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1400" lang="en-US">
                  <a:solidFill>
                    <a:srgbClr val="1C1C1C"/>
                  </a:solidFill>
                  <a:latin typeface="Times New Roman" pitchFamily="18" charset="0"/>
                </a:rPr>
                <a:t>15</a:t>
              </a: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  <a:p>
              <a:pPr eaLnBrk="1" hangingPunct="1" latinLnBrk="1" lvl="0"/>
              <a:r>
                <a:rPr altLang="zh-CN" sz="1400" lang="en-US">
                  <a:solidFill>
                    <a:srgbClr val="1C1C1C"/>
                  </a:solidFill>
                  <a:latin typeface="Times New Roman" pitchFamily="18" charset="0"/>
                </a:rPr>
                <a:t>10</a:t>
              </a: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  <a:p>
              <a:pPr eaLnBrk="1" hangingPunct="1" latinLnBrk="1" lvl="0"/>
              <a:r>
                <a:rPr altLang="zh-CN" sz="1400" lang="en-US">
                  <a:solidFill>
                    <a:srgbClr val="1C1C1C"/>
                  </a:solidFill>
                  <a:latin typeface="Times New Roman" pitchFamily="18" charset="0"/>
                </a:rPr>
                <a:t>  5</a:t>
              </a:r>
            </a:p>
            <a:p>
              <a:pPr eaLnBrk="1" hangingPunct="1" latinLnBrk="1" lvl="0"/>
              <a:endParaRPr altLang="zh-CN" sz="1400" lang="en-US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9034" name="Text Box 20"/>
            <p:cNvSpPr txBox="1"/>
            <p:nvPr/>
          </p:nvSpPr>
          <p:spPr>
            <a:xfrm rot="0">
              <a:off x="1379" y="1246"/>
              <a:ext cx="803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B</a:t>
              </a:r>
              <a:r>
                <a:rPr altLang="zh-CN" sz="2800" lang="en-US">
                  <a:solidFill>
                    <a:srgbClr val="1C1C1C"/>
                  </a:solidFill>
                  <a:latin typeface="Times New Roman" pitchFamily="18" charset="0"/>
                </a:rPr>
                <a:t>/10</a:t>
              </a:r>
              <a:r>
                <a:rPr altLang="zh-CN" baseline="30000" sz="2800" lang="en-US">
                  <a:solidFill>
                    <a:srgbClr val="1C1C1C"/>
                  </a:solidFill>
                  <a:latin typeface="Times New Roman" pitchFamily="18" charset="0"/>
                </a:rPr>
                <a:t>-4</a:t>
              </a:r>
              <a:r>
                <a:rPr altLang="zh-CN" sz="2800" lang="en-US">
                  <a:solidFill>
                    <a:srgbClr val="1C1C1C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049035" name="Text Box 21"/>
            <p:cNvSpPr txBox="1"/>
            <p:nvPr/>
          </p:nvSpPr>
          <p:spPr>
            <a:xfrm rot="0">
              <a:off x="2162" y="1797"/>
              <a:ext cx="974" cy="333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rgbClr val="FFFFFF">
                    <a:alpha val="100000"/>
                  </a:srgb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lvl="0">
                <a:spcBef>
                  <a:spcPct val="50000"/>
                </a:spcBef>
              </a:pPr>
              <a:r>
                <a:rPr altLang="zh-CN" b="1" sz="2800" i="1" lang="en-US">
                  <a:solidFill>
                    <a:srgbClr val="000000"/>
                  </a:solidFill>
                  <a:latin typeface="Times New Roman" pitchFamily="18" charset="0"/>
                </a:rPr>
                <a:t>B=f (H)</a:t>
              </a:r>
            </a:p>
          </p:txBody>
        </p:sp>
      </p:grpSp>
      <p:sp>
        <p:nvSpPr>
          <p:cNvPr id="1049036" name="Text Box 22"/>
          <p:cNvSpPr txBox="1"/>
          <p:nvPr/>
        </p:nvSpPr>
        <p:spPr>
          <a:xfrm rot="0">
            <a:off x="2873375" y="5297487"/>
            <a:ext cx="3344862" cy="57943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3200" lang="zh-CN">
                <a:solidFill>
                  <a:srgbClr val="1C1C1C"/>
                </a:solidFill>
                <a:latin typeface="Times New Roman" pitchFamily="18" charset="0"/>
              </a:rPr>
              <a:t>顺磁质的</a:t>
            </a:r>
            <a:r>
              <a:rPr altLang="zh-CN" b="1" sz="3200" i="1" lang="en-US">
                <a:solidFill>
                  <a:srgbClr val="1C1C1C"/>
                </a:solidFill>
                <a:latin typeface="Times New Roman" pitchFamily="18" charset="0"/>
              </a:rPr>
              <a:t>B</a:t>
            </a:r>
            <a:r>
              <a:rPr altLang="zh-CN" b="1" sz="3200" lang="en-US">
                <a:solidFill>
                  <a:srgbClr val="1C1C1C"/>
                </a:solidFill>
                <a:latin typeface="Times New Roman" pitchFamily="18" charset="0"/>
              </a:rPr>
              <a:t>-</a:t>
            </a:r>
            <a:r>
              <a:rPr altLang="zh-CN" b="1" sz="3200" i="1" lang="en-US">
                <a:solidFill>
                  <a:srgbClr val="1C1C1C"/>
                </a:solidFill>
                <a:latin typeface="Times New Roman" pitchFamily="18" charset="0"/>
              </a:rPr>
              <a:t>H</a:t>
            </a:r>
            <a:r>
              <a:rPr altLang="en-US" b="1" sz="3200" lang="zh-CN">
                <a:solidFill>
                  <a:srgbClr val="1C1C1C"/>
                </a:solidFill>
                <a:latin typeface="Times New Roman" pitchFamily="18" charset="0"/>
              </a:rPr>
              <a:t>曲线</a:t>
            </a:r>
          </a:p>
        </p:txBody>
      </p:sp>
    </p:spTree>
  </p:cSld>
  <p:clrMapOvr>
    <a:masterClrMapping/>
  </p:clrMapOvr>
  <p:transition spd="fast" advClick="1"/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>
  <p:cSld>
    <p:spTree>
      <p:nvGrpSpPr>
        <p:cNvPr id="20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37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16</a:t>
            </a:fld>
            <a:endParaRPr altLang="zh-CN" lang="en-US"/>
          </a:p>
        </p:txBody>
      </p:sp>
      <p:grpSp>
        <p:nvGrpSpPr>
          <p:cNvPr id="204" name=""/>
          <p:cNvGrpSpPr/>
          <p:nvPr/>
        </p:nvGrpSpPr>
        <p:grpSpPr>
          <a:xfrm rot="0">
            <a:off x="5153025" y="5589587"/>
            <a:ext cx="2514600" cy="609600"/>
            <a:chOff x="3168" y="3744"/>
            <a:chExt cx="1536" cy="384"/>
          </a:xfrm>
        </p:grpSpPr>
        <p:sp>
          <p:nvSpPr>
            <p:cNvPr id="1049038" name="Text Box 3"/>
            <p:cNvSpPr txBox="1"/>
            <p:nvPr/>
          </p:nvSpPr>
          <p:spPr>
            <a:xfrm rot="0">
              <a:off x="3168" y="3744"/>
              <a:ext cx="1104" cy="333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rgbClr val="FFFFFF">
                    <a:alpha val="100000"/>
                  </a:srgb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lvl="0">
                <a:spcBef>
                  <a:spcPct val="50000"/>
                </a:spcBef>
              </a:pPr>
              <a:r>
                <a:rPr altLang="en-US" b="1" sz="2800" lang="zh-CN">
                  <a:solidFill>
                    <a:srgbClr val="000000"/>
                  </a:solidFill>
                </a:rPr>
                <a:t>矫顽力</a:t>
              </a:r>
            </a:p>
          </p:txBody>
        </p:sp>
        <p:graphicFrame>
          <p:nvGraphicFramePr>
            <p:cNvPr id="4194375" name=""/>
            <p:cNvGraphicFramePr>
              <a:graphicFrameLocks/>
            </p:cNvGraphicFramePr>
            <p:nvPr/>
          </p:nvGraphicFramePr>
          <p:xfrm rot="0">
            <a:off x="4368" y="3760"/>
            <a:ext cx="33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368" imgW="336" showAsIcon="0" progId="Equation.3">
                    <p:embed followColorScheme="full"/>
                    <p:pic>
                      <p:nvPicPr>
                        <p:cNvPr id="2097241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368" y="3760"/>
                          <a:ext cx="336" cy="36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368" imgW="336" showAsIcon="0" progId="Equation.3">
                    <p:embed followColorScheme="full"/>
                    <p:pic>
                      <p:nvPicPr>
                        <p:cNvPr id="2097241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368" y="3760"/>
                          <a:ext cx="336" cy="36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" name=""/>
          <p:cNvGrpSpPr/>
          <p:nvPr/>
        </p:nvGrpSpPr>
        <p:grpSpPr>
          <a:xfrm rot="0">
            <a:off x="755650" y="765175"/>
            <a:ext cx="3983037" cy="3013075"/>
            <a:chOff x="371" y="482"/>
            <a:chExt cx="2509" cy="1898"/>
          </a:xfrm>
        </p:grpSpPr>
        <p:sp>
          <p:nvSpPr>
            <p:cNvPr id="1049039" name="Text Box 6"/>
            <p:cNvSpPr txBox="1"/>
            <p:nvPr/>
          </p:nvSpPr>
          <p:spPr>
            <a:xfrm rot="0">
              <a:off x="371" y="482"/>
              <a:ext cx="2509" cy="1898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zh-CN" b="1" sz="3200" i="1" lang="en-US">
                  <a:solidFill>
                    <a:srgbClr val="1C1C1C"/>
                  </a:solidFill>
                  <a:latin typeface="Times New Roman" pitchFamily="18" charset="0"/>
                </a:rPr>
                <a:t>        </a:t>
              </a:r>
              <a:r>
                <a:rPr altLang="en-US" b="1" sz="3200" lang="zh-CN">
                  <a:solidFill>
                    <a:srgbClr val="1C1C1C"/>
                  </a:solidFill>
                  <a:latin typeface="Times New Roman" pitchFamily="18" charset="0"/>
                </a:rPr>
                <a:t>当外磁场由        逐渐减小时，这种 </a:t>
              </a:r>
              <a:r>
                <a:rPr altLang="zh-CN" sz="3200" i="1" lang="en-US">
                  <a:solidFill>
                    <a:srgbClr val="1C1C1C"/>
                  </a:solidFill>
                  <a:latin typeface="Times New Roman" pitchFamily="18" charset="0"/>
                </a:rPr>
                <a:t>B</a:t>
              </a:r>
              <a:r>
                <a:rPr altLang="en-US" b="1" sz="3200" lang="zh-CN">
                  <a:solidFill>
                    <a:srgbClr val="1C1C1C"/>
                  </a:solidFill>
                  <a:latin typeface="Times New Roman" pitchFamily="18" charset="0"/>
                </a:rPr>
                <a:t>的变化落后于</a:t>
              </a:r>
              <a:r>
                <a:rPr altLang="zh-CN" sz="3200" i="1" lang="en-US">
                  <a:solidFill>
                    <a:srgbClr val="1C1C1C"/>
                  </a:solidFill>
                  <a:latin typeface="Times New Roman" pitchFamily="18" charset="0"/>
                </a:rPr>
                <a:t>H</a:t>
              </a:r>
              <a:r>
                <a:rPr altLang="en-US" b="1" sz="3200" lang="zh-CN">
                  <a:solidFill>
                    <a:srgbClr val="1C1C1C"/>
                  </a:solidFill>
                  <a:latin typeface="Times New Roman" pitchFamily="18" charset="0"/>
                </a:rPr>
                <a:t>的变化的现象，叫做</a:t>
              </a: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</a:rPr>
                <a:t>磁滞现象</a:t>
              </a:r>
              <a:r>
                <a:rPr altLang="en-US" b="1" sz="3200" lang="zh-CN">
                  <a:solidFill>
                    <a:srgbClr val="1C1C1C"/>
                  </a:solidFill>
                  <a:latin typeface="Times New Roman" pitchFamily="18" charset="0"/>
                </a:rPr>
                <a:t> ，简称</a:t>
              </a:r>
              <a:r>
                <a:rPr altLang="en-US" b="1" sz="3200" lang="zh-CN">
                  <a:solidFill>
                    <a:srgbClr val="010000"/>
                  </a:solidFill>
                  <a:latin typeface="Times New Roman" pitchFamily="18" charset="0"/>
                </a:rPr>
                <a:t>磁滞</a:t>
              </a:r>
              <a:r>
                <a:rPr altLang="zh-CN" b="1" sz="3200" lang="en-US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4194376" name=""/>
            <p:cNvGraphicFramePr>
              <a:graphicFrameLocks/>
            </p:cNvGraphicFramePr>
            <p:nvPr/>
          </p:nvGraphicFramePr>
          <p:xfrm rot="0">
            <a:off x="2257" y="572"/>
            <a:ext cx="39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spid="" imgH="298" imgW="396" showAsIcon="0" progId="Equation.3">
                    <p:embed followColorScheme="full"/>
                    <p:pic>
                      <p:nvPicPr>
                        <p:cNvPr id="2097242" name="Object 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257" y="572"/>
                          <a:ext cx="396" cy="29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" spid="" imgH="298" imgW="396" showAsIcon="0" progId="Equation.3">
                    <p:embed followColorScheme="full"/>
                    <p:pic>
                      <p:nvPicPr>
                        <p:cNvPr id="2097242" name="Object 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257" y="572"/>
                          <a:ext cx="396" cy="29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6" name=""/>
          <p:cNvGrpSpPr/>
          <p:nvPr/>
        </p:nvGrpSpPr>
        <p:grpSpPr>
          <a:xfrm rot="0">
            <a:off x="4665662" y="981075"/>
            <a:ext cx="3794125" cy="4513262"/>
            <a:chOff x="2832" y="528"/>
            <a:chExt cx="2736" cy="3153"/>
          </a:xfrm>
        </p:grpSpPr>
        <p:sp>
          <p:nvSpPr>
            <p:cNvPr id="1049040" name="Rectangle 9"/>
            <p:cNvSpPr/>
            <p:nvPr/>
          </p:nvSpPr>
          <p:spPr>
            <a:xfrm rot="0">
              <a:off x="2832" y="528"/>
              <a:ext cx="2736" cy="3120"/>
            </a:xfrm>
            <a:prstGeom prst="rect"/>
            <a:solidFill>
              <a:schemeClr val="lt1"/>
            </a:soli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sp>
          <p:nvSpPr>
            <p:cNvPr id="1049041" name="Line 10"/>
            <p:cNvSpPr/>
            <p:nvPr/>
          </p:nvSpPr>
          <p:spPr>
            <a:xfrm rot="0">
              <a:off x="4224" y="1104"/>
              <a:ext cx="864" cy="0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dash"/>
              <a:miter/>
            </a:ln>
          </p:spPr>
        </p:sp>
        <p:graphicFrame>
          <p:nvGraphicFramePr>
            <p:cNvPr id="4194377" name=""/>
            <p:cNvGraphicFramePr>
              <a:graphicFrameLocks/>
            </p:cNvGraphicFramePr>
            <p:nvPr/>
          </p:nvGraphicFramePr>
          <p:xfrm rot="0">
            <a:off x="3853" y="893"/>
            <a:ext cx="389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spid="" imgH="376" imgW="389" showAsIcon="0" progId="Equation.3">
                    <p:embed followColorScheme="full"/>
                    <p:pic>
                      <p:nvPicPr>
                        <p:cNvPr id="2097243" name="Object 1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853" y="893"/>
                          <a:ext cx="389" cy="37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5" spid="" imgH="376" imgW="389" showAsIcon="0" progId="Equation.3">
                    <p:embed followColorScheme="full"/>
                    <p:pic>
                      <p:nvPicPr>
                        <p:cNvPr id="2097243" name="Object 1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853" y="893"/>
                          <a:ext cx="389" cy="37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42" name="Line 12"/>
            <p:cNvSpPr/>
            <p:nvPr/>
          </p:nvSpPr>
          <p:spPr>
            <a:xfrm rot="0">
              <a:off x="5088" y="1104"/>
              <a:ext cx="0" cy="768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dash"/>
              <a:miter/>
            </a:ln>
          </p:spPr>
        </p:sp>
        <p:graphicFrame>
          <p:nvGraphicFramePr>
            <p:cNvPr id="4194378" name=""/>
            <p:cNvGraphicFramePr>
              <a:graphicFrameLocks/>
            </p:cNvGraphicFramePr>
            <p:nvPr/>
          </p:nvGraphicFramePr>
          <p:xfrm rot="0">
            <a:off x="4856" y="1856"/>
            <a:ext cx="46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spid="" imgH="322" imgW="465" showAsIcon="0" progId="Equation.3">
                    <p:embed followColorScheme="full"/>
                    <p:pic>
                      <p:nvPicPr>
                        <p:cNvPr id="2097244" name="Object 1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56" y="1856"/>
                          <a:ext cx="465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7" spid="" imgH="322" imgW="465" showAsIcon="0" progId="Equation.3">
                    <p:embed followColorScheme="full"/>
                    <p:pic>
                      <p:nvPicPr>
                        <p:cNvPr id="2097244" name="Object 1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56" y="1856"/>
                          <a:ext cx="465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79" name=""/>
            <p:cNvGraphicFramePr>
              <a:graphicFrameLocks/>
            </p:cNvGraphicFramePr>
            <p:nvPr/>
          </p:nvGraphicFramePr>
          <p:xfrm rot="0">
            <a:off x="5104" y="960"/>
            <a:ext cx="229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spid="" imgH="244" imgW="229" showAsIcon="0" progId="Equation.3">
                    <p:embed followColorScheme="full"/>
                    <p:pic>
                      <p:nvPicPr>
                        <p:cNvPr id="2097245" name="Object 1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104" y="960"/>
                          <a:ext cx="229" cy="24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9" spid="" imgH="244" imgW="229" showAsIcon="0" progId="Equation.3">
                    <p:embed followColorScheme="full"/>
                    <p:pic>
                      <p:nvPicPr>
                        <p:cNvPr id="2097245" name="Object 1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104" y="960"/>
                          <a:ext cx="229" cy="24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43" name="Freeform 15"/>
            <p:cNvSpPr/>
            <p:nvPr/>
          </p:nvSpPr>
          <p:spPr bwMode="auto">
            <a:xfrm rot="0">
              <a:off x="4224" y="1104"/>
              <a:ext cx="864" cy="768"/>
            </a:xfrm>
            <a:custGeom>
              <a:avLst/>
              <a:ahLst/>
              <a:rect l="0" t="0" r="r" b="b"/>
              <a:pathLst>
                <a:path w="864" h="768">
                  <a:moveTo>
                    <a:pt x="864" y="0"/>
                  </a:moveTo>
                  <a:cubicBezTo>
                    <a:pt x="795" y="25"/>
                    <a:pt x="563" y="94"/>
                    <a:pt x="452" y="150"/>
                  </a:cubicBezTo>
                  <a:cubicBezTo>
                    <a:pt x="341" y="206"/>
                    <a:pt x="273" y="233"/>
                    <a:pt x="198" y="336"/>
                  </a:cubicBezTo>
                  <a:cubicBezTo>
                    <a:pt x="123" y="439"/>
                    <a:pt x="41" y="678"/>
                    <a:pt x="0" y="768"/>
                  </a:cubicBezTo>
                </a:path>
              </a:pathLst>
            </a:cu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44" name="Line 16"/>
            <p:cNvSpPr/>
            <p:nvPr/>
          </p:nvSpPr>
          <p:spPr>
            <a:xfrm rot="0" flipV="1">
              <a:off x="4343" y="1440"/>
              <a:ext cx="96" cy="96"/>
            </a:xfrm>
            <a:prstGeom prst="line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45" name="Line 17"/>
            <p:cNvSpPr/>
            <p:nvPr/>
          </p:nvSpPr>
          <p:spPr>
            <a:xfrm rot="0">
              <a:off x="3696" y="1296"/>
              <a:ext cx="528" cy="0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dash"/>
              <a:miter/>
            </a:ln>
          </p:spPr>
        </p:sp>
        <p:graphicFrame>
          <p:nvGraphicFramePr>
            <p:cNvPr id="4194380" name=""/>
            <p:cNvGraphicFramePr>
              <a:graphicFrameLocks/>
            </p:cNvGraphicFramePr>
            <p:nvPr/>
          </p:nvGraphicFramePr>
          <p:xfrm rot="0">
            <a:off x="3577" y="1413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spid="" imgH="390" imgW="332" showAsIcon="0" progId="Equation.3">
                    <p:embed followColorScheme="full"/>
                    <p:pic>
                      <p:nvPicPr>
                        <p:cNvPr id="2097246" name="Object 1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577" y="1413"/>
                          <a:ext cx="332" cy="39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1" spid="" imgH="390" imgW="332" showAsIcon="0" progId="Equation.3">
                    <p:embed followColorScheme="full"/>
                    <p:pic>
                      <p:nvPicPr>
                        <p:cNvPr id="2097246" name="Object 1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577" y="1413"/>
                          <a:ext cx="332" cy="39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46" name="Line 19"/>
            <p:cNvSpPr/>
            <p:nvPr/>
          </p:nvSpPr>
          <p:spPr>
            <a:xfrm rot="0">
              <a:off x="3888" y="1296"/>
              <a:ext cx="0" cy="1008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dash"/>
              <a:miter/>
            </a:ln>
          </p:spPr>
        </p:sp>
        <p:graphicFrame>
          <p:nvGraphicFramePr>
            <p:cNvPr id="4194381" name=""/>
            <p:cNvGraphicFramePr>
              <a:graphicFrameLocks/>
            </p:cNvGraphicFramePr>
            <p:nvPr/>
          </p:nvGraphicFramePr>
          <p:xfrm rot="0">
            <a:off x="3917" y="2112"/>
            <a:ext cx="307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spid="" imgH="358" imgW="307" showAsIcon="0" progId="Equation.3">
                    <p:embed followColorScheme="full"/>
                    <p:pic>
                      <p:nvPicPr>
                        <p:cNvPr id="2097247" name="Object 2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17" y="2112"/>
                          <a:ext cx="307" cy="35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3" spid="" imgH="358" imgW="307" showAsIcon="0" progId="Equation.3">
                    <p:embed followColorScheme="full"/>
                    <p:pic>
                      <p:nvPicPr>
                        <p:cNvPr id="2097247" name="Object 2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17" y="2112"/>
                          <a:ext cx="307" cy="35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47" name="Line 21"/>
            <p:cNvSpPr/>
            <p:nvPr/>
          </p:nvSpPr>
          <p:spPr>
            <a:xfrm rot="0">
              <a:off x="3888" y="2112"/>
              <a:ext cx="336" cy="0"/>
            </a:xfrm>
            <a:prstGeom prst="line"/>
            <a:noFill/>
            <a:ln w="19050" cap="flat" cmpd="sng">
              <a:solidFill>
                <a:srgbClr val="FF3399">
                  <a:alpha val="100000"/>
                </a:srgbClr>
              </a:solidFill>
              <a:prstDash val="dash"/>
              <a:miter/>
              <a:headEnd type="triangle" w="sm" len="lg"/>
              <a:tailEnd type="triangle" w="sm" len="lg"/>
            </a:ln>
          </p:spPr>
        </p:sp>
        <p:sp>
          <p:nvSpPr>
            <p:cNvPr id="1049048" name="Line 22"/>
            <p:cNvSpPr/>
            <p:nvPr/>
          </p:nvSpPr>
          <p:spPr>
            <a:xfrm rot="0">
              <a:off x="3368" y="1872"/>
              <a:ext cx="0" cy="768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dash"/>
              <a:miter/>
            </a:ln>
          </p:spPr>
        </p:sp>
        <p:graphicFrame>
          <p:nvGraphicFramePr>
            <p:cNvPr id="4194382" name=""/>
            <p:cNvGraphicFramePr>
              <a:graphicFrameLocks/>
            </p:cNvGraphicFramePr>
            <p:nvPr/>
          </p:nvGraphicFramePr>
          <p:xfrm rot="0">
            <a:off x="3031" y="1568"/>
            <a:ext cx="52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spid="" imgH="322" imgW="523" showAsIcon="0" progId="Equation.3">
                    <p:embed followColorScheme="full"/>
                    <p:pic>
                      <p:nvPicPr>
                        <p:cNvPr id="2097248" name="Object 2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031" y="1568"/>
                          <a:ext cx="523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4" spid="" imgH="322" imgW="523" showAsIcon="0" progId="Equation.3">
                    <p:embed followColorScheme="full"/>
                    <p:pic>
                      <p:nvPicPr>
                        <p:cNvPr id="2097248" name="Object 2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031" y="1568"/>
                          <a:ext cx="523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83" name=""/>
            <p:cNvGraphicFramePr>
              <a:graphicFrameLocks/>
            </p:cNvGraphicFramePr>
            <p:nvPr/>
          </p:nvGraphicFramePr>
          <p:xfrm rot="0">
            <a:off x="3028" y="2400"/>
            <a:ext cx="30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spid="" imgH="336" imgW="306" showAsIcon="0" progId="Equation.3">
                    <p:embed followColorScheme="full"/>
                    <p:pic>
                      <p:nvPicPr>
                        <p:cNvPr id="2097249" name="Object 2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028" y="2400"/>
                          <a:ext cx="306" cy="33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6" spid="" imgH="336" imgW="306" showAsIcon="0" progId="Equation.3">
                    <p:embed followColorScheme="full"/>
                    <p:pic>
                      <p:nvPicPr>
                        <p:cNvPr id="2097249" name="Object 2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028" y="2400"/>
                          <a:ext cx="306" cy="33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84" name=""/>
            <p:cNvGraphicFramePr>
              <a:graphicFrameLocks/>
            </p:cNvGraphicFramePr>
            <p:nvPr/>
          </p:nvGraphicFramePr>
          <p:xfrm rot="0">
            <a:off x="4223" y="2400"/>
            <a:ext cx="529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spid="" imgH="326" imgW="529" showAsIcon="0" progId="Equation.3">
                    <p:embed followColorScheme="full"/>
                    <p:pic>
                      <p:nvPicPr>
                        <p:cNvPr id="2097250" name="Object 2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23" y="2400"/>
                          <a:ext cx="529" cy="32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8" spid="" imgH="326" imgW="529" showAsIcon="0" progId="Equation.3">
                    <p:embed followColorScheme="full"/>
                    <p:pic>
                      <p:nvPicPr>
                        <p:cNvPr id="2097250" name="Object 2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23" y="2400"/>
                          <a:ext cx="529" cy="32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7" name=""/>
            <p:cNvGrpSpPr/>
            <p:nvPr/>
          </p:nvGrpSpPr>
          <p:grpSpPr>
            <a:xfrm rot="0">
              <a:off x="3360" y="1104"/>
              <a:ext cx="1728" cy="1536"/>
              <a:chOff x="2976" y="672"/>
              <a:chExt cx="1728" cy="1536"/>
            </a:xfrm>
          </p:grpSpPr>
          <p:sp>
            <p:nvSpPr>
              <p:cNvPr id="1049049" name="Freeform 27"/>
              <p:cNvSpPr/>
              <p:nvPr/>
            </p:nvSpPr>
            <p:spPr bwMode="auto">
              <a:xfrm rot="0">
                <a:off x="3846" y="672"/>
                <a:ext cx="858" cy="192"/>
              </a:xfrm>
              <a:custGeom>
                <a:avLst/>
                <a:ahLst/>
                <a:rect l="0" t="0" r="r" b="b"/>
                <a:pathLst>
                  <a:path w="858" h="192">
                    <a:moveTo>
                      <a:pt x="858" y="0"/>
                    </a:moveTo>
                    <a:cubicBezTo>
                      <a:pt x="804" y="4"/>
                      <a:pt x="628" y="13"/>
                      <a:pt x="534" y="24"/>
                    </a:cubicBezTo>
                    <a:cubicBezTo>
                      <a:pt x="440" y="35"/>
                      <a:pt x="359" y="51"/>
                      <a:pt x="294" y="66"/>
                    </a:cubicBezTo>
                    <a:cubicBezTo>
                      <a:pt x="229" y="81"/>
                      <a:pt x="193" y="93"/>
                      <a:pt x="144" y="114"/>
                    </a:cubicBezTo>
                    <a:cubicBezTo>
                      <a:pt x="95" y="135"/>
                      <a:pt x="30" y="176"/>
                      <a:pt x="0" y="192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50" name="Freeform 28"/>
              <p:cNvSpPr/>
              <p:nvPr/>
            </p:nvSpPr>
            <p:spPr bwMode="auto">
              <a:xfrm rot="0">
                <a:off x="3504" y="864"/>
                <a:ext cx="336" cy="576"/>
              </a:xfrm>
              <a:custGeom>
                <a:avLst/>
                <a:ahLst/>
                <a:rect l="0" t="0" r="r" b="b"/>
                <a:pathLst>
                  <a:path w="336" h="576">
                    <a:moveTo>
                      <a:pt x="336" y="0"/>
                    </a:moveTo>
                    <a:cubicBezTo>
                      <a:pt x="311" y="23"/>
                      <a:pt x="229" y="89"/>
                      <a:pt x="188" y="140"/>
                    </a:cubicBezTo>
                    <a:cubicBezTo>
                      <a:pt x="147" y="191"/>
                      <a:pt x="119" y="231"/>
                      <a:pt x="88" y="304"/>
                    </a:cubicBezTo>
                    <a:cubicBezTo>
                      <a:pt x="57" y="377"/>
                      <a:pt x="18" y="519"/>
                      <a:pt x="0" y="576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51" name="Freeform 29"/>
              <p:cNvSpPr/>
              <p:nvPr/>
            </p:nvSpPr>
            <p:spPr bwMode="auto">
              <a:xfrm rot="0">
                <a:off x="2976" y="1440"/>
                <a:ext cx="528" cy="768"/>
              </a:xfrm>
              <a:custGeom>
                <a:avLst/>
                <a:ahLst/>
                <a:rect l="0" t="0" r="r" b="b"/>
                <a:pathLst>
                  <a:path w="528" h="768">
                    <a:moveTo>
                      <a:pt x="528" y="0"/>
                    </a:moveTo>
                    <a:cubicBezTo>
                      <a:pt x="503" y="77"/>
                      <a:pt x="464" y="332"/>
                      <a:pt x="376" y="460"/>
                    </a:cubicBezTo>
                    <a:cubicBezTo>
                      <a:pt x="288" y="588"/>
                      <a:pt x="78" y="704"/>
                      <a:pt x="0" y="768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</p:grpSp>
        <p:grpSp>
          <p:nvGrpSpPr>
            <p:cNvPr id="208" name=""/>
            <p:cNvGrpSpPr/>
            <p:nvPr/>
          </p:nvGrpSpPr>
          <p:grpSpPr>
            <a:xfrm rot="0">
              <a:off x="3384" y="1104"/>
              <a:ext cx="1704" cy="1524"/>
              <a:chOff x="3000" y="672"/>
              <a:chExt cx="1704" cy="1524"/>
            </a:xfrm>
          </p:grpSpPr>
          <p:sp>
            <p:nvSpPr>
              <p:cNvPr id="1049052" name="Freeform 31"/>
              <p:cNvSpPr/>
              <p:nvPr/>
            </p:nvSpPr>
            <p:spPr bwMode="auto">
              <a:xfrm rot="0">
                <a:off x="4147" y="672"/>
                <a:ext cx="557" cy="815"/>
              </a:xfrm>
              <a:custGeom>
                <a:avLst/>
                <a:ahLst/>
                <a:rect l="0" t="0" r="r" b="b"/>
                <a:pathLst>
                  <a:path w="557" h="815">
                    <a:moveTo>
                      <a:pt x="557" y="0"/>
                    </a:moveTo>
                    <a:cubicBezTo>
                      <a:pt x="498" y="45"/>
                      <a:pt x="289" y="150"/>
                      <a:pt x="201" y="272"/>
                    </a:cubicBezTo>
                    <a:cubicBezTo>
                      <a:pt x="113" y="394"/>
                      <a:pt x="58" y="649"/>
                      <a:pt x="29" y="732"/>
                    </a:cubicBezTo>
                    <a:cubicBezTo>
                      <a:pt x="0" y="815"/>
                      <a:pt x="29" y="761"/>
                      <a:pt x="29" y="768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53" name="Freeform 32"/>
              <p:cNvSpPr/>
              <p:nvPr/>
            </p:nvSpPr>
            <p:spPr bwMode="auto">
              <a:xfrm rot="0">
                <a:off x="3000" y="1446"/>
                <a:ext cx="1164" cy="750"/>
              </a:xfrm>
              <a:custGeom>
                <a:avLst/>
                <a:ahLst/>
                <a:rect l="0" t="0" r="r" b="b"/>
                <a:pathLst>
                  <a:path w="1164" h="750">
                    <a:moveTo>
                      <a:pt x="1164" y="0"/>
                    </a:moveTo>
                    <a:cubicBezTo>
                      <a:pt x="1115" y="89"/>
                      <a:pt x="1065" y="418"/>
                      <a:pt x="871" y="543"/>
                    </a:cubicBezTo>
                    <a:cubicBezTo>
                      <a:pt x="677" y="668"/>
                      <a:pt x="181" y="707"/>
                      <a:pt x="0" y="750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</p:grpSp>
        <p:sp>
          <p:nvSpPr>
            <p:cNvPr id="1049054" name="Line 33"/>
            <p:cNvSpPr/>
            <p:nvPr/>
          </p:nvSpPr>
          <p:spPr>
            <a:xfrm rot="0" flipH="1">
              <a:off x="4294" y="1200"/>
              <a:ext cx="96" cy="48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55" name="Freeform 34"/>
            <p:cNvSpPr/>
            <p:nvPr/>
          </p:nvSpPr>
          <p:spPr bwMode="auto">
            <a:xfrm rot="0">
              <a:off x="3648" y="2304"/>
              <a:ext cx="96" cy="144"/>
            </a:xfrm>
            <a:custGeom>
              <a:avLst/>
              <a:ahLst/>
              <a:rect l="0" t="0" r="r" b="b"/>
              <a:pathLst>
                <a:path w="96" h="144">
                  <a:moveTo>
                    <a:pt x="96" y="0"/>
                  </a:moveTo>
                  <a:lnTo>
                    <a:pt x="96" y="56"/>
                  </a:lnTo>
                  <a:lnTo>
                    <a:pt x="0" y="144"/>
                  </a:ln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56" name="Line 35"/>
            <p:cNvSpPr/>
            <p:nvPr/>
          </p:nvSpPr>
          <p:spPr>
            <a:xfrm rot="0" flipH="1">
              <a:off x="4080" y="2448"/>
              <a:ext cx="144" cy="48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headEnd type="triangle" w="sm" len="lg"/>
            </a:ln>
          </p:spPr>
        </p:sp>
        <p:sp>
          <p:nvSpPr>
            <p:cNvPr id="1049057" name="Line 36"/>
            <p:cNvSpPr/>
            <p:nvPr/>
          </p:nvSpPr>
          <p:spPr>
            <a:xfrm rot="0" flipH="1">
              <a:off x="4608" y="1536"/>
              <a:ext cx="48" cy="144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headEnd type="triangle" w="sm" len="lg"/>
            </a:ln>
          </p:spPr>
        </p:sp>
        <p:sp>
          <p:nvSpPr>
            <p:cNvPr id="1049058" name="Line 37"/>
            <p:cNvSpPr/>
            <p:nvPr/>
          </p:nvSpPr>
          <p:spPr>
            <a:xfrm rot="0">
              <a:off x="3072" y="1872"/>
              <a:ext cx="2352" cy="0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59" name="Line 38"/>
            <p:cNvSpPr/>
            <p:nvPr/>
          </p:nvSpPr>
          <p:spPr>
            <a:xfrm rot="0" flipH="1" flipV="1">
              <a:off x="4224" y="672"/>
              <a:ext cx="0" cy="2400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85" name=""/>
            <p:cNvGraphicFramePr>
              <a:graphicFrameLocks/>
            </p:cNvGraphicFramePr>
            <p:nvPr/>
          </p:nvGraphicFramePr>
          <p:xfrm rot="0">
            <a:off x="5232" y="1615"/>
            <a:ext cx="240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spid="" imgH="205" imgW="240" showAsIcon="0" progId="Equation.3">
                    <p:embed followColorScheme="full"/>
                    <p:pic>
                      <p:nvPicPr>
                        <p:cNvPr id="2097251" name="Object 3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1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232" y="1615"/>
                          <a:ext cx="240" cy="205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0" spid="" imgH="205" imgW="240" showAsIcon="0" progId="Equation.3">
                    <p:embed followColorScheme="full"/>
                    <p:pic>
                      <p:nvPicPr>
                        <p:cNvPr id="2097251" name="Object 3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1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232" y="1615"/>
                          <a:ext cx="240" cy="205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86" name=""/>
            <p:cNvGraphicFramePr>
              <a:graphicFrameLocks/>
            </p:cNvGraphicFramePr>
            <p:nvPr/>
          </p:nvGraphicFramePr>
          <p:xfrm rot="0">
            <a:off x="4238" y="720"/>
            <a:ext cx="22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spid="" imgH="240" imgW="226" showAsIcon="0" progId="Equation.3">
                    <p:embed followColorScheme="full"/>
                    <p:pic>
                      <p:nvPicPr>
                        <p:cNvPr id="2097252" name="Object 4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38" y="720"/>
                          <a:ext cx="226" cy="24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2" spid="" imgH="240" imgW="226" showAsIcon="0" progId="Equation.3">
                    <p:embed followColorScheme="full"/>
                    <p:pic>
                      <p:nvPicPr>
                        <p:cNvPr id="2097252" name="Object 4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38" y="720"/>
                          <a:ext cx="226" cy="24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60" name="Text Box 41"/>
            <p:cNvSpPr txBox="1"/>
            <p:nvPr/>
          </p:nvSpPr>
          <p:spPr>
            <a:xfrm rot="0">
              <a:off x="3994" y="1776"/>
              <a:ext cx="318" cy="362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049061" name="Line 42"/>
            <p:cNvSpPr/>
            <p:nvPr/>
          </p:nvSpPr>
          <p:spPr>
            <a:xfrm rot="0">
              <a:off x="3744" y="1680"/>
              <a:ext cx="0" cy="192"/>
            </a:xfrm>
            <a:prstGeom prst="line"/>
            <a:noFill/>
            <a:ln w="25400" cap="flat" cmpd="sng">
              <a:solidFill>
                <a:srgbClr val="FF3399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62" name="Line 43"/>
            <p:cNvSpPr/>
            <p:nvPr/>
          </p:nvSpPr>
          <p:spPr>
            <a:xfrm rot="0" flipV="1">
              <a:off x="3744" y="1296"/>
              <a:ext cx="0" cy="192"/>
            </a:xfrm>
            <a:prstGeom prst="line"/>
            <a:noFill/>
            <a:ln w="25400" cap="flat" cmpd="sng">
              <a:solidFill>
                <a:srgbClr val="FF3399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63" name="Text Box 44"/>
            <p:cNvSpPr txBox="1"/>
            <p:nvPr/>
          </p:nvSpPr>
          <p:spPr>
            <a:xfrm rot="0">
              <a:off x="2832" y="3312"/>
              <a:ext cx="2736" cy="369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r>
                <a:rPr altLang="en-US" b="1" sz="2800" lang="zh-CN">
                  <a:solidFill>
                    <a:srgbClr val="000000"/>
                  </a:solidFill>
                  <a:latin typeface="Times New Roman" pitchFamily="18" charset="0"/>
                </a:rPr>
                <a:t>磁滞回线</a:t>
              </a:r>
            </a:p>
          </p:txBody>
        </p:sp>
        <p:graphicFrame>
          <p:nvGraphicFramePr>
            <p:cNvPr id="4194387" name=""/>
            <p:cNvGraphicFramePr>
              <a:graphicFrameLocks/>
            </p:cNvGraphicFramePr>
            <p:nvPr/>
          </p:nvGraphicFramePr>
          <p:xfrm rot="0">
            <a:off x="4224" y="1200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spid="" imgH="288" imgW="228" showAsIcon="0" progId="Equation.3">
                    <p:embed followColorScheme="full"/>
                    <p:pic>
                      <p:nvPicPr>
                        <p:cNvPr id="2097253" name="Object 4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24" y="1200"/>
                          <a:ext cx="228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4" spid="" imgH="288" imgW="228" showAsIcon="0" progId="Equation.3">
                    <p:embed followColorScheme="full"/>
                    <p:pic>
                      <p:nvPicPr>
                        <p:cNvPr id="2097253" name="Object 4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24" y="1200"/>
                          <a:ext cx="228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9" name=""/>
          <p:cNvGrpSpPr/>
          <p:nvPr/>
        </p:nvGrpSpPr>
        <p:grpSpPr>
          <a:xfrm rot="0">
            <a:off x="762000" y="3711575"/>
            <a:ext cx="3767137" cy="2428875"/>
            <a:chOff x="462" y="2338"/>
            <a:chExt cx="2373" cy="1530"/>
          </a:xfrm>
        </p:grpSpPr>
        <p:sp>
          <p:nvSpPr>
            <p:cNvPr id="1049064" name="Rectangle 50"/>
            <p:cNvSpPr/>
            <p:nvPr/>
          </p:nvSpPr>
          <p:spPr>
            <a:xfrm rot="0">
              <a:off x="462" y="2338"/>
              <a:ext cx="2373" cy="1530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lvl="0">
                <a:lnSpc>
                  <a:spcPct val="120000"/>
                </a:lnSpc>
              </a:pPr>
              <a:r>
                <a:rPr altLang="zh-CN" b="1" sz="3200" lang="en-US">
                  <a:solidFill>
                    <a:srgbClr val="1C1C1C"/>
                  </a:solidFill>
                  <a:latin typeface="Times New Roman" pitchFamily="18" charset="0"/>
                </a:rPr>
                <a:t>      </a:t>
              </a:r>
              <a:r>
                <a:rPr altLang="en-US" b="1" sz="3200" lang="zh-CN">
                  <a:solidFill>
                    <a:srgbClr val="1C1C1C"/>
                  </a:solidFill>
                  <a:latin typeface="Times New Roman" pitchFamily="18" charset="0"/>
                </a:rPr>
                <a:t>由于磁滞，</a:t>
              </a:r>
              <a:r>
                <a:rPr altLang="en-US" b="1" sz="3200" lang="zh-CN">
                  <a:solidFill>
                    <a:srgbClr val="000000"/>
                  </a:solidFill>
                </a:rPr>
                <a:t>            时，</a:t>
              </a:r>
              <a:r>
                <a:rPr altLang="en-US" b="1" sz="3200" lang="zh-CN">
                  <a:solidFill>
                    <a:srgbClr val="000000"/>
                  </a:solidFill>
                  <a:latin typeface="Times New Roman" pitchFamily="18" charset="0"/>
                </a:rPr>
                <a:t>磁感强度 </a:t>
              </a:r>
              <a:r>
                <a:rPr altLang="en-US" b="1" sz="3200" lang="zh-CN">
                  <a:solidFill>
                    <a:srgbClr val="000000"/>
                  </a:solidFill>
                </a:rPr>
                <a:t>         ，  叫做剩余磁感强度</a:t>
              </a:r>
              <a:r>
                <a:rPr altLang="zh-CN" b="1" sz="3200" lang="en-US">
                  <a:solidFill>
                    <a:srgbClr val="000000"/>
                  </a:solidFill>
                  <a:latin typeface="宋体" pitchFamily="2" charset="-122"/>
                </a:rPr>
                <a:t>(</a:t>
              </a:r>
              <a:r>
                <a:rPr altLang="en-US" b="1" sz="3200" lang="zh-CN">
                  <a:solidFill>
                    <a:srgbClr val="CC0000"/>
                  </a:solidFill>
                </a:rPr>
                <a:t>剩磁</a:t>
              </a:r>
              <a:r>
                <a:rPr altLang="zh-CN" b="1" sz="3200" lang="en-US">
                  <a:solidFill>
                    <a:srgbClr val="010000"/>
                  </a:solidFill>
                  <a:latin typeface="宋体" pitchFamily="2" charset="-122"/>
                </a:rPr>
                <a:t>)</a:t>
              </a:r>
              <a:r>
                <a:rPr altLang="zh-CN" b="1" sz="3200" lang="en-US">
                  <a:solidFill>
                    <a:srgbClr val="010000"/>
                  </a:solidFill>
                </a:rPr>
                <a:t>.</a:t>
              </a:r>
            </a:p>
          </p:txBody>
        </p:sp>
        <p:graphicFrame>
          <p:nvGraphicFramePr>
            <p:cNvPr id="4194388" name=""/>
            <p:cNvGraphicFramePr>
              <a:graphicFrameLocks/>
            </p:cNvGraphicFramePr>
            <p:nvPr/>
          </p:nvGraphicFramePr>
          <p:xfrm rot="0">
            <a:off x="2064" y="2432"/>
            <a:ext cx="63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6" spid="" imgH="271" imgW="635" showAsIcon="0" progId="Equation.3">
                    <p:embed followColorScheme="full"/>
                    <p:pic>
                      <p:nvPicPr>
                        <p:cNvPr id="2097254" name="Object 5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064" y="2432"/>
                          <a:ext cx="635" cy="27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6" spid="" imgH="271" imgW="635" showAsIcon="0" progId="Equation.3">
                    <p:embed followColorScheme="full"/>
                    <p:pic>
                      <p:nvPicPr>
                        <p:cNvPr id="2097254" name="Object 5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064" y="2432"/>
                          <a:ext cx="635" cy="27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89" name=""/>
            <p:cNvGraphicFramePr>
              <a:graphicFrameLocks/>
            </p:cNvGraphicFramePr>
            <p:nvPr/>
          </p:nvGraphicFramePr>
          <p:xfrm rot="0">
            <a:off x="2100" y="2831"/>
            <a:ext cx="59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8" spid="" imgH="271" imgW="590" showAsIcon="0" progId="Equation.3">
                    <p:embed followColorScheme="full"/>
                    <p:pic>
                      <p:nvPicPr>
                        <p:cNvPr id="2097255" name="Object 5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100" y="2831"/>
                          <a:ext cx="590" cy="27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8" spid="" imgH="271" imgW="590" showAsIcon="0" progId="Equation.3">
                    <p:embed followColorScheme="full"/>
                    <p:pic>
                      <p:nvPicPr>
                        <p:cNvPr id="2097255" name="Object 5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100" y="2831"/>
                          <a:ext cx="590" cy="27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90" name=""/>
            <p:cNvGraphicFramePr>
              <a:graphicFrameLocks/>
            </p:cNvGraphicFramePr>
            <p:nvPr/>
          </p:nvGraphicFramePr>
          <p:xfrm rot="0">
            <a:off x="678" y="3167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spid="" imgH="288" imgW="226" showAsIcon="0" progId="Equation.3">
                    <p:embed followColorScheme="full"/>
                    <p:pic>
                      <p:nvPicPr>
                        <p:cNvPr id="2097256" name="Object 5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678" y="3167"/>
                          <a:ext cx="226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0" spid="" imgH="288" imgW="226" showAsIcon="0" progId="Equation.3">
                    <p:embed followColorScheme="full"/>
                    <p:pic>
                      <p:nvPicPr>
                        <p:cNvPr id="2097256" name="Object 5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678" y="3167"/>
                          <a:ext cx="226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7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12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>
  <p:cSld>
    <p:spTree>
      <p:nvGrpSpPr>
        <p:cNvPr id="21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65" name="灯片编号占位符 1"/>
          <p:cNvSpPr txBox="1"/>
          <p:nvPr/>
        </p:nvSpPr>
        <p:spPr>
          <a:xfrm rot="0">
            <a:off x="6684962" y="6440487"/>
            <a:ext cx="213360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17</a:t>
            </a:fld>
            <a:endParaRPr altLang="zh-CN" lang="en-US"/>
          </a:p>
        </p:txBody>
      </p:sp>
      <p:sp>
        <p:nvSpPr>
          <p:cNvPr id="1049066" name="Text Box 2"/>
          <p:cNvSpPr txBox="1"/>
          <p:nvPr/>
        </p:nvSpPr>
        <p:spPr>
          <a:xfrm rot="0">
            <a:off x="744537" y="908050"/>
            <a:ext cx="4114800" cy="579437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zh-CN" b="1" sz="3200" lang="en-US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altLang="en-US" b="1" sz="3200" lang="zh-CN">
                <a:latin typeface="Times New Roman" pitchFamily="18" charset="0"/>
              </a:rPr>
              <a:t>   铁磁性材料</a:t>
            </a:r>
          </a:p>
        </p:txBody>
      </p:sp>
      <p:grpSp>
        <p:nvGrpSpPr>
          <p:cNvPr id="211" name=""/>
          <p:cNvGrpSpPr/>
          <p:nvPr/>
        </p:nvGrpSpPr>
        <p:grpSpPr>
          <a:xfrm rot="0">
            <a:off x="684212" y="2565400"/>
            <a:ext cx="2232025" cy="3617912"/>
            <a:chOff x="336" y="1536"/>
            <a:chExt cx="1680" cy="2305"/>
          </a:xfrm>
        </p:grpSpPr>
        <p:sp>
          <p:nvSpPr>
            <p:cNvPr id="1049067" name="Rectangle 4"/>
            <p:cNvSpPr/>
            <p:nvPr/>
          </p:nvSpPr>
          <p:spPr>
            <a:xfrm rot="0">
              <a:off x="336" y="1536"/>
              <a:ext cx="1680" cy="2016"/>
            </a:xfrm>
            <a:prstGeom prst="rect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graphicFrame>
          <p:nvGraphicFramePr>
            <p:cNvPr id="4194391" name=""/>
            <p:cNvGraphicFramePr>
              <a:graphicFrameLocks/>
            </p:cNvGraphicFramePr>
            <p:nvPr/>
          </p:nvGraphicFramePr>
          <p:xfrm rot="0">
            <a:off x="1615" y="2490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178" imgW="192" showAsIcon="0" progId="Equation.3">
                    <p:embed followColorScheme="full"/>
                    <p:pic>
                      <p:nvPicPr>
                        <p:cNvPr id="2097257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615" y="2490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178" imgW="192" showAsIcon="0" progId="Equation.3">
                    <p:embed followColorScheme="full"/>
                    <p:pic>
                      <p:nvPicPr>
                        <p:cNvPr id="2097257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615" y="2490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68" name="Line 6"/>
            <p:cNvSpPr/>
            <p:nvPr/>
          </p:nvSpPr>
          <p:spPr>
            <a:xfrm rot="0">
              <a:off x="432" y="2410"/>
              <a:ext cx="1423" cy="0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69" name="Line 7"/>
            <p:cNvSpPr/>
            <p:nvPr/>
          </p:nvSpPr>
          <p:spPr>
            <a:xfrm rot="0" flipH="1" flipV="1">
              <a:off x="1129" y="1626"/>
              <a:ext cx="0" cy="1505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92" name=""/>
            <p:cNvGraphicFramePr>
              <a:graphicFrameLocks/>
            </p:cNvGraphicFramePr>
            <p:nvPr/>
          </p:nvGraphicFramePr>
          <p:xfrm rot="0">
            <a:off x="912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spid="" imgH="192" imgW="168" showAsIcon="0" progId="Equation.3">
                    <p:embed followColorScheme="full"/>
                    <p:pic>
                      <p:nvPicPr>
                        <p:cNvPr id="2097258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912" y="1643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" spid="" imgH="192" imgW="168" showAsIcon="0" progId="Equation.3">
                    <p:embed followColorScheme="full"/>
                    <p:pic>
                      <p:nvPicPr>
                        <p:cNvPr id="2097258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912" y="1643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2" name=""/>
            <p:cNvGrpSpPr/>
            <p:nvPr/>
          </p:nvGrpSpPr>
          <p:grpSpPr>
            <a:xfrm rot="0">
              <a:off x="607" y="1914"/>
              <a:ext cx="1008" cy="1008"/>
              <a:chOff x="1584" y="2688"/>
              <a:chExt cx="1008" cy="1008"/>
            </a:xfrm>
          </p:grpSpPr>
          <p:sp>
            <p:nvSpPr>
              <p:cNvPr id="1049070" name="Freeform 10"/>
              <p:cNvSpPr/>
              <p:nvPr/>
            </p:nvSpPr>
            <p:spPr bwMode="auto">
              <a:xfrm rot="0">
                <a:off x="2064" y="2688"/>
                <a:ext cx="528" cy="336"/>
              </a:xfrm>
              <a:custGeom>
                <a:avLst/>
                <a:ahLst/>
                <a:rect l="0" t="0" r="r" b="b"/>
                <a:pathLst>
                  <a:path w="528" h="336">
                    <a:moveTo>
                      <a:pt x="528" y="0"/>
                    </a:moveTo>
                    <a:cubicBezTo>
                      <a:pt x="471" y="25"/>
                      <a:pt x="272" y="96"/>
                      <a:pt x="184" y="152"/>
                    </a:cubicBezTo>
                    <a:cubicBezTo>
                      <a:pt x="96" y="208"/>
                      <a:pt x="38" y="298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71" name="Freeform 11"/>
              <p:cNvSpPr/>
              <p:nvPr/>
            </p:nvSpPr>
            <p:spPr bwMode="auto">
              <a:xfrm rot="0">
                <a:off x="1584" y="3024"/>
                <a:ext cx="480" cy="672"/>
              </a:xfrm>
              <a:custGeom>
                <a:avLst/>
                <a:ahLst/>
                <a:rect l="0" t="0" r="r" b="b"/>
                <a:pathLst>
                  <a:path w="480" h="672">
                    <a:moveTo>
                      <a:pt x="480" y="0"/>
                    </a:moveTo>
                    <a:cubicBezTo>
                      <a:pt x="452" y="63"/>
                      <a:pt x="392" y="264"/>
                      <a:pt x="312" y="376"/>
                    </a:cubicBezTo>
                    <a:cubicBezTo>
                      <a:pt x="232" y="488"/>
                      <a:pt x="65" y="610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72" name="Freeform 12"/>
              <p:cNvSpPr/>
              <p:nvPr/>
            </p:nvSpPr>
            <p:spPr bwMode="auto">
              <a:xfrm rot="0">
                <a:off x="2160" y="2688"/>
                <a:ext cx="432" cy="480"/>
              </a:xfrm>
              <a:custGeom>
                <a:avLst/>
                <a:ahLst/>
                <a:rect l="0" t="0" r="r" b="b"/>
                <a:pathLst>
                  <a:path w="432" h="480">
                    <a:moveTo>
                      <a:pt x="432" y="0"/>
                    </a:moveTo>
                    <a:cubicBezTo>
                      <a:pt x="382" y="46"/>
                      <a:pt x="200" y="200"/>
                      <a:pt x="128" y="280"/>
                    </a:cubicBezTo>
                    <a:cubicBezTo>
                      <a:pt x="56" y="360"/>
                      <a:pt x="27" y="438"/>
                      <a:pt x="0" y="480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73" name="Freeform 13"/>
              <p:cNvSpPr/>
              <p:nvPr/>
            </p:nvSpPr>
            <p:spPr bwMode="auto">
              <a:xfrm rot="0">
                <a:off x="1584" y="3168"/>
                <a:ext cx="576" cy="528"/>
              </a:xfrm>
              <a:custGeom>
                <a:avLst/>
                <a:ahLst/>
                <a:rect l="0" t="0" r="r" b="b"/>
                <a:pathLst>
                  <a:path w="576" h="528">
                    <a:moveTo>
                      <a:pt x="576" y="0"/>
                    </a:moveTo>
                    <a:cubicBezTo>
                      <a:pt x="544" y="56"/>
                      <a:pt x="480" y="248"/>
                      <a:pt x="384" y="336"/>
                    </a:cubicBezTo>
                    <a:cubicBezTo>
                      <a:pt x="288" y="424"/>
                      <a:pt x="80" y="488"/>
                      <a:pt x="0" y="528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</p:grpSp>
        <p:sp>
          <p:nvSpPr>
            <p:cNvPr id="1049074" name="Text Box 14"/>
            <p:cNvSpPr txBox="1"/>
            <p:nvPr/>
          </p:nvSpPr>
          <p:spPr>
            <a:xfrm rot="0">
              <a:off x="1088" y="2394"/>
              <a:ext cx="332" cy="330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049075" name="Rectangle 15"/>
            <p:cNvSpPr/>
            <p:nvPr/>
          </p:nvSpPr>
          <p:spPr>
            <a:xfrm rot="0">
              <a:off x="336" y="3504"/>
              <a:ext cx="1680" cy="337"/>
            </a:xfrm>
            <a:prstGeom prst="rect"/>
            <a:gradFill rotWithShape="0">
              <a:gsLst>
                <a:gs pos="0">
                  <a:schemeClr val="folHlink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9900CC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r>
                <a:rPr altLang="en-US" b="1" sz="2800" lang="zh-CN">
                  <a:solidFill>
                    <a:srgbClr val="D60093"/>
                  </a:solidFill>
                  <a:latin typeface="Times New Roman" pitchFamily="18" charset="0"/>
                </a:rPr>
                <a:t>软</a:t>
              </a:r>
              <a:r>
                <a:rPr altLang="en-US" b="1" sz="2800" lang="zh-CN">
                  <a:latin typeface="Times New Roman" pitchFamily="18" charset="0"/>
                </a:rPr>
                <a:t>磁材料</a:t>
              </a:r>
            </a:p>
          </p:txBody>
        </p:sp>
      </p:grpSp>
      <p:grpSp>
        <p:nvGrpSpPr>
          <p:cNvPr id="213" name=""/>
          <p:cNvGrpSpPr/>
          <p:nvPr/>
        </p:nvGrpSpPr>
        <p:grpSpPr>
          <a:xfrm rot="0">
            <a:off x="3132137" y="2565400"/>
            <a:ext cx="2232025" cy="3608387"/>
            <a:chOff x="2064" y="1536"/>
            <a:chExt cx="1440" cy="2306"/>
          </a:xfrm>
        </p:grpSpPr>
        <p:sp>
          <p:nvSpPr>
            <p:cNvPr id="1049076" name="Rectangle 17"/>
            <p:cNvSpPr/>
            <p:nvPr/>
          </p:nvSpPr>
          <p:spPr>
            <a:xfrm rot="0">
              <a:off x="2064" y="1536"/>
              <a:ext cx="1440" cy="2016"/>
            </a:xfrm>
            <a:prstGeom prst="rect"/>
            <a:solidFill>
              <a:schemeClr val="lt1"/>
            </a:soli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sp>
          <p:nvSpPr>
            <p:cNvPr id="1049077" name="Line 18"/>
            <p:cNvSpPr/>
            <p:nvPr/>
          </p:nvSpPr>
          <p:spPr>
            <a:xfrm rot="0">
              <a:off x="2064" y="2410"/>
              <a:ext cx="1423" cy="0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78" name="Line 19"/>
            <p:cNvSpPr/>
            <p:nvPr/>
          </p:nvSpPr>
          <p:spPr>
            <a:xfrm rot="0" flipH="1" flipV="1">
              <a:off x="2736" y="1680"/>
              <a:ext cx="0" cy="1494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93" name=""/>
            <p:cNvGraphicFramePr>
              <a:graphicFrameLocks/>
            </p:cNvGraphicFramePr>
            <p:nvPr/>
          </p:nvGraphicFramePr>
          <p:xfrm rot="0">
            <a:off x="3264" y="2459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spid="" imgH="178" imgW="192" showAsIcon="0" progId="Equation.3">
                    <p:embed followColorScheme="full"/>
                    <p:pic>
                      <p:nvPicPr>
                        <p:cNvPr id="2097259" name="Object 2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264" y="2459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5" spid="" imgH="178" imgW="192" showAsIcon="0" progId="Equation.3">
                    <p:embed followColorScheme="full"/>
                    <p:pic>
                      <p:nvPicPr>
                        <p:cNvPr id="2097259" name="Object 2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264" y="2459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94" name=""/>
            <p:cNvGraphicFramePr>
              <a:graphicFrameLocks/>
            </p:cNvGraphicFramePr>
            <p:nvPr/>
          </p:nvGraphicFramePr>
          <p:xfrm rot="0">
            <a:off x="2544" y="1643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spid="" imgH="192" imgW="168" showAsIcon="0" progId="Equation.3">
                    <p:embed followColorScheme="full"/>
                    <p:pic>
                      <p:nvPicPr>
                        <p:cNvPr id="2097260" name="Object 2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544" y="1643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6" spid="" imgH="192" imgW="168" showAsIcon="0" progId="Equation.3">
                    <p:embed followColorScheme="full"/>
                    <p:pic>
                      <p:nvPicPr>
                        <p:cNvPr id="2097260" name="Object 2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544" y="1643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4" name=""/>
            <p:cNvGrpSpPr/>
            <p:nvPr/>
          </p:nvGrpSpPr>
          <p:grpSpPr>
            <a:xfrm rot="0">
              <a:off x="2238" y="1908"/>
              <a:ext cx="1046" cy="1004"/>
              <a:chOff x="864" y="1968"/>
              <a:chExt cx="1728" cy="1536"/>
            </a:xfrm>
          </p:grpSpPr>
          <p:sp>
            <p:nvSpPr>
              <p:cNvPr id="1049079" name="Freeform 23"/>
              <p:cNvSpPr/>
              <p:nvPr/>
            </p:nvSpPr>
            <p:spPr bwMode="auto">
              <a:xfrm rot="0">
                <a:off x="864" y="1968"/>
                <a:ext cx="1728" cy="1536"/>
              </a:xfrm>
              <a:custGeom>
                <a:avLst/>
                <a:ahLst/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84" y="1496"/>
                      <a:pt x="168" y="1456"/>
                      <a:pt x="240" y="1392"/>
                    </a:cubicBezTo>
                    <a:cubicBezTo>
                      <a:pt x="312" y="1328"/>
                      <a:pt x="379" y="1258"/>
                      <a:pt x="432" y="1152"/>
                    </a:cubicBezTo>
                    <a:cubicBezTo>
                      <a:pt x="485" y="1046"/>
                      <a:pt x="513" y="880"/>
                      <a:pt x="558" y="756"/>
                    </a:cubicBezTo>
                    <a:cubicBezTo>
                      <a:pt x="603" y="632"/>
                      <a:pt x="648" y="500"/>
                      <a:pt x="702" y="408"/>
                    </a:cubicBezTo>
                    <a:cubicBezTo>
                      <a:pt x="756" y="316"/>
                      <a:pt x="822" y="254"/>
                      <a:pt x="882" y="204"/>
                    </a:cubicBezTo>
                    <a:cubicBezTo>
                      <a:pt x="942" y="154"/>
                      <a:pt x="993" y="134"/>
                      <a:pt x="1062" y="108"/>
                    </a:cubicBezTo>
                    <a:cubicBezTo>
                      <a:pt x="1131" y="82"/>
                      <a:pt x="1185" y="66"/>
                      <a:pt x="1296" y="48"/>
                    </a:cubicBezTo>
                    <a:cubicBezTo>
                      <a:pt x="1407" y="30"/>
                      <a:pt x="1656" y="8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9080" name="Freeform 24"/>
              <p:cNvSpPr/>
              <p:nvPr/>
            </p:nvSpPr>
            <p:spPr bwMode="auto">
              <a:xfrm rot="0">
                <a:off x="864" y="1968"/>
                <a:ext cx="1728" cy="1536"/>
              </a:xfrm>
              <a:custGeom>
                <a:avLst/>
                <a:ahLst/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73" y="1526"/>
                      <a:pt x="297" y="1513"/>
                      <a:pt x="438" y="1476"/>
                    </a:cubicBezTo>
                    <a:cubicBezTo>
                      <a:pt x="579" y="1439"/>
                      <a:pt x="751" y="1374"/>
                      <a:pt x="846" y="1314"/>
                    </a:cubicBezTo>
                    <a:cubicBezTo>
                      <a:pt x="941" y="1254"/>
                      <a:pt x="957" y="1207"/>
                      <a:pt x="1008" y="1116"/>
                    </a:cubicBezTo>
                    <a:cubicBezTo>
                      <a:pt x="1059" y="1025"/>
                      <a:pt x="1104" y="890"/>
                      <a:pt x="1152" y="768"/>
                    </a:cubicBezTo>
                    <a:cubicBezTo>
                      <a:pt x="1200" y="646"/>
                      <a:pt x="1248" y="480"/>
                      <a:pt x="1296" y="384"/>
                    </a:cubicBezTo>
                    <a:cubicBezTo>
                      <a:pt x="1344" y="288"/>
                      <a:pt x="1368" y="256"/>
                      <a:pt x="1440" y="192"/>
                    </a:cubicBezTo>
                    <a:cubicBezTo>
                      <a:pt x="1512" y="128"/>
                      <a:pt x="1680" y="32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</a:ln>
            </p:spPr>
          </p:sp>
        </p:grpSp>
        <p:sp>
          <p:nvSpPr>
            <p:cNvPr id="1049081" name="Text Box 25"/>
            <p:cNvSpPr txBox="1"/>
            <p:nvPr/>
          </p:nvSpPr>
          <p:spPr>
            <a:xfrm rot="0">
              <a:off x="2506" y="2346"/>
              <a:ext cx="285" cy="331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049082" name="Rectangle 26"/>
            <p:cNvSpPr/>
            <p:nvPr/>
          </p:nvSpPr>
          <p:spPr>
            <a:xfrm rot="0">
              <a:off x="2064" y="3504"/>
              <a:ext cx="1440" cy="338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r>
                <a:rPr altLang="en-US" b="1" sz="2800" lang="zh-CN">
                  <a:solidFill>
                    <a:srgbClr val="D60093"/>
                  </a:solidFill>
                  <a:latin typeface="Times New Roman" pitchFamily="18" charset="0"/>
                </a:rPr>
                <a:t>硬</a:t>
              </a:r>
              <a:r>
                <a:rPr altLang="en-US" b="1" sz="2800" lang="zh-CN">
                  <a:latin typeface="Times New Roman" pitchFamily="18" charset="0"/>
                </a:rPr>
                <a:t>磁材料</a:t>
              </a:r>
            </a:p>
          </p:txBody>
        </p:sp>
      </p:grpSp>
      <p:grpSp>
        <p:nvGrpSpPr>
          <p:cNvPr id="215" name=""/>
          <p:cNvGrpSpPr/>
          <p:nvPr/>
        </p:nvGrpSpPr>
        <p:grpSpPr>
          <a:xfrm rot="0">
            <a:off x="5580062" y="2565400"/>
            <a:ext cx="2814637" cy="3608387"/>
            <a:chOff x="3600" y="1635"/>
            <a:chExt cx="1824" cy="2306"/>
          </a:xfrm>
        </p:grpSpPr>
        <p:sp>
          <p:nvSpPr>
            <p:cNvPr id="1049083" name="Rectangle 28"/>
            <p:cNvSpPr/>
            <p:nvPr/>
          </p:nvSpPr>
          <p:spPr>
            <a:xfrm rot="0">
              <a:off x="3600" y="1635"/>
              <a:ext cx="1824" cy="2064"/>
            </a:xfrm>
            <a:prstGeom prst="rect"/>
            <a:solidFill>
              <a:schemeClr val="lt1"/>
            </a:soli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sp>
          <p:nvSpPr>
            <p:cNvPr id="1049084" name="Line 29"/>
            <p:cNvSpPr/>
            <p:nvPr/>
          </p:nvSpPr>
          <p:spPr>
            <a:xfrm rot="0">
              <a:off x="3888" y="2509"/>
              <a:ext cx="1423" cy="0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sp>
          <p:nvSpPr>
            <p:cNvPr id="1049085" name="Line 30"/>
            <p:cNvSpPr/>
            <p:nvPr/>
          </p:nvSpPr>
          <p:spPr>
            <a:xfrm rot="0" flipH="1" flipV="1">
              <a:off x="4585" y="1725"/>
              <a:ext cx="0" cy="1505"/>
            </a:xfrm>
            <a:prstGeom prst="line"/>
            <a:noFill/>
            <a:ln w="12700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95" name=""/>
            <p:cNvGraphicFramePr>
              <a:graphicFrameLocks/>
            </p:cNvGraphicFramePr>
            <p:nvPr/>
          </p:nvGraphicFramePr>
          <p:xfrm rot="0">
            <a:off x="5088" y="2558"/>
            <a:ext cx="19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spid="" imgH="178" imgW="192" showAsIcon="0" progId="Equation.3">
                    <p:embed followColorScheme="full"/>
                    <p:pic>
                      <p:nvPicPr>
                        <p:cNvPr id="2097261" name="Object 3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088" y="2558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7" spid="" imgH="178" imgW="192" showAsIcon="0" progId="Equation.3">
                    <p:embed followColorScheme="full"/>
                    <p:pic>
                      <p:nvPicPr>
                        <p:cNvPr id="2097261" name="Object 3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088" y="2558"/>
                          <a:ext cx="192" cy="17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96" name=""/>
            <p:cNvGraphicFramePr>
              <a:graphicFrameLocks/>
            </p:cNvGraphicFramePr>
            <p:nvPr/>
          </p:nvGraphicFramePr>
          <p:xfrm rot="0">
            <a:off x="4368" y="1742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spid="" imgH="192" imgW="168" showAsIcon="0" progId="Equation.3">
                    <p:embed followColorScheme="full"/>
                    <p:pic>
                      <p:nvPicPr>
                        <p:cNvPr id="2097262" name="Object 3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368" y="1742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8" spid="" imgH="192" imgW="168" showAsIcon="0" progId="Equation.3">
                    <p:embed followColorScheme="full"/>
                    <p:pic>
                      <p:nvPicPr>
                        <p:cNvPr id="2097262" name="Object 3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368" y="1742"/>
                          <a:ext cx="168" cy="19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086" name="Freeform 33"/>
            <p:cNvSpPr/>
            <p:nvPr/>
          </p:nvSpPr>
          <p:spPr bwMode="auto">
            <a:xfrm rot="0">
              <a:off x="4368" y="2013"/>
              <a:ext cx="616" cy="96"/>
            </a:xfrm>
            <a:custGeom>
              <a:avLst/>
              <a:ahLst/>
              <a:rect l="0" t="0" r="r" b="b"/>
              <a:pathLst>
                <a:path w="616" h="96">
                  <a:moveTo>
                    <a:pt x="616" y="0"/>
                  </a:moveTo>
                  <a:cubicBezTo>
                    <a:pt x="571" y="3"/>
                    <a:pt x="455" y="0"/>
                    <a:pt x="352" y="16"/>
                  </a:cubicBezTo>
                  <a:cubicBezTo>
                    <a:pt x="249" y="32"/>
                    <a:pt x="73" y="79"/>
                    <a:pt x="0" y="96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87" name="Freeform 34"/>
            <p:cNvSpPr/>
            <p:nvPr/>
          </p:nvSpPr>
          <p:spPr bwMode="auto">
            <a:xfrm rot="0">
              <a:off x="4044" y="2117"/>
              <a:ext cx="316" cy="898"/>
            </a:xfrm>
            <a:custGeom>
              <a:avLst/>
              <a:ahLst/>
              <a:rect l="0" t="0" r="r" b="b"/>
              <a:pathLst>
                <a:path w="316" h="898">
                  <a:moveTo>
                    <a:pt x="316" y="0"/>
                  </a:moveTo>
                  <a:cubicBezTo>
                    <a:pt x="294" y="112"/>
                    <a:pt x="240" y="524"/>
                    <a:pt x="187" y="674"/>
                  </a:cubicBezTo>
                  <a:cubicBezTo>
                    <a:pt x="134" y="824"/>
                    <a:pt x="39" y="851"/>
                    <a:pt x="0" y="898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88" name="Freeform 35"/>
            <p:cNvSpPr/>
            <p:nvPr/>
          </p:nvSpPr>
          <p:spPr bwMode="auto">
            <a:xfrm rot="0">
              <a:off x="4608" y="2013"/>
              <a:ext cx="368" cy="960"/>
            </a:xfrm>
            <a:custGeom>
              <a:avLst/>
              <a:ahLst/>
              <a:rect l="0" t="0" r="r" b="b"/>
              <a:pathLst>
                <a:path w="368" h="960">
                  <a:moveTo>
                    <a:pt x="368" y="0"/>
                  </a:moveTo>
                  <a:cubicBezTo>
                    <a:pt x="351" y="35"/>
                    <a:pt x="293" y="79"/>
                    <a:pt x="264" y="216"/>
                  </a:cubicBezTo>
                  <a:cubicBezTo>
                    <a:pt x="235" y="353"/>
                    <a:pt x="236" y="700"/>
                    <a:pt x="192" y="824"/>
                  </a:cubicBezTo>
                  <a:cubicBezTo>
                    <a:pt x="148" y="948"/>
                    <a:pt x="40" y="932"/>
                    <a:pt x="0" y="960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89" name="Freeform 36"/>
            <p:cNvSpPr/>
            <p:nvPr/>
          </p:nvSpPr>
          <p:spPr bwMode="auto">
            <a:xfrm rot="0">
              <a:off x="4032" y="2973"/>
              <a:ext cx="576" cy="48"/>
            </a:xfrm>
            <a:custGeom>
              <a:avLst/>
              <a:ahLst/>
              <a:rect l="0" t="0" r="r" b="b"/>
              <a:pathLst>
                <a:path w="576" h="48">
                  <a:moveTo>
                    <a:pt x="576" y="0"/>
                  </a:moveTo>
                  <a:cubicBezTo>
                    <a:pt x="539" y="5"/>
                    <a:pt x="448" y="24"/>
                    <a:pt x="352" y="32"/>
                  </a:cubicBezTo>
                  <a:cubicBezTo>
                    <a:pt x="256" y="40"/>
                    <a:pt x="73" y="45"/>
                    <a:pt x="0" y="48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miter/>
            </a:ln>
          </p:spPr>
        </p:sp>
        <p:sp>
          <p:nvSpPr>
            <p:cNvPr id="1049090" name="Text Box 37"/>
            <p:cNvSpPr txBox="1"/>
            <p:nvPr/>
          </p:nvSpPr>
          <p:spPr>
            <a:xfrm rot="0">
              <a:off x="4320" y="2493"/>
              <a:ext cx="286" cy="332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sz="2800" i="1" lang="en-US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049091" name="Rectangle 38"/>
            <p:cNvSpPr/>
            <p:nvPr/>
          </p:nvSpPr>
          <p:spPr>
            <a:xfrm rot="0">
              <a:off x="3600" y="3603"/>
              <a:ext cx="1824" cy="338"/>
            </a:xfrm>
            <a:prstGeom prst="rect"/>
            <a:gradFill rotWithShape="0">
              <a:gsLst>
                <a:gs pos="0">
                  <a:schemeClr val="folHlink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9900CC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r>
                <a:rPr altLang="en-US" b="1" sz="2800" lang="zh-CN">
                  <a:solidFill>
                    <a:srgbClr val="D60093"/>
                  </a:solidFill>
                  <a:latin typeface="Times New Roman" pitchFamily="18" charset="0"/>
                </a:rPr>
                <a:t>矩</a:t>
              </a:r>
              <a:r>
                <a:rPr altLang="en-US" b="1" sz="2800" lang="zh-CN">
                  <a:latin typeface="Times New Roman" pitchFamily="18" charset="0"/>
                </a:rPr>
                <a:t>磁铁氧体材料</a:t>
              </a:r>
            </a:p>
          </p:txBody>
        </p:sp>
      </p:grpSp>
      <p:sp>
        <p:nvSpPr>
          <p:cNvPr id="1049092" name="Text Box 39"/>
          <p:cNvSpPr txBox="1"/>
          <p:nvPr/>
        </p:nvSpPr>
        <p:spPr>
          <a:xfrm rot="0">
            <a:off x="838200" y="1524000"/>
            <a:ext cx="8077200" cy="676275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lnSpc>
                <a:spcPct val="120000"/>
              </a:lnSpc>
            </a:pPr>
            <a:r>
              <a:rPr altLang="en-US" b="1" sz="3200" lang="zh-CN">
                <a:solidFill>
                  <a:srgbClr val="1C1C1C"/>
                </a:solidFill>
                <a:latin typeface="Times New Roman" pitchFamily="18" charset="0"/>
              </a:rPr>
              <a:t>不同铁磁性物质的磁滞回线形状相差很大</a:t>
            </a:r>
            <a:r>
              <a:rPr altLang="zh-CN" b="1" sz="3200" lang="en-US">
                <a:solidFill>
                  <a:srgbClr val="1C1C1C"/>
                </a:solidFill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12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7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 nodeType="clickPar">
                      <p:stCondLst>
                        <p:cond delay="indefinite"/>
                      </p:stCondLst>
                      <p:childTnLst>
                        <p:par>
                          <p:cTn fill="hold" id="1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22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92" grpId="0" uiExpand="0" build="whol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93" name="文本框 1"/>
          <p:cNvSpPr txBox="1"/>
          <p:nvPr/>
        </p:nvSpPr>
        <p:spPr>
          <a:xfrm rot="0">
            <a:off x="3841750" y="2860675"/>
            <a:ext cx="1200150" cy="70643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zh-CN" sz="4000" lang="en-US">
                <a:solidFill>
                  <a:srgbClr val="FF0000"/>
                </a:solidFill>
              </a:rPr>
              <a:t>7-39</a:t>
            </a: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5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3" name="文本框 1"/>
          <p:cNvSpPr txBox="1"/>
          <p:nvPr/>
        </p:nvSpPr>
        <p:spPr>
          <a:xfrm rot="0">
            <a:off x="2843212" y="260350"/>
            <a:ext cx="2570480" cy="510540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2800" lang="zh-CN">
                <a:solidFill>
                  <a:srgbClr val="FF0000"/>
                </a:solidFill>
              </a:rPr>
              <a:t>“分子环流”假说</a:t>
            </a:r>
          </a:p>
        </p:txBody>
      </p:sp>
      <p:sp>
        <p:nvSpPr>
          <p:cNvPr id="1048664" name="椭圆 1"/>
          <p:cNvSpPr/>
          <p:nvPr/>
        </p:nvSpPr>
        <p:spPr>
          <a:xfrm rot="0">
            <a:off x="2093912" y="1892300"/>
            <a:ext cx="144462" cy="142875"/>
          </a:xfrm>
          <a:prstGeom prst="ellipse"/>
          <a:solidFill>
            <a:srgbClr val="2D2D8A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miter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lvl="0"/>
            <a:r>
              <a:rPr altLang="zh-CN" lang="en-US">
                <a:solidFill>
                  <a:srgbClr val="FFFFFF"/>
                </a:solidFill>
              </a:rPr>
              <a:t>-</a:t>
            </a:r>
          </a:p>
        </p:txBody>
      </p:sp>
      <p:sp>
        <p:nvSpPr>
          <p:cNvPr id="1048665" name="椭圆 2"/>
          <p:cNvSpPr/>
          <p:nvPr/>
        </p:nvSpPr>
        <p:spPr>
          <a:xfrm rot="0">
            <a:off x="1120775" y="1531937"/>
            <a:ext cx="1946275" cy="1944687"/>
          </a:xfrm>
          <a:prstGeom prst="ellipse"/>
          <a:solidFill>
            <a:srgbClr val="2D2D8A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miter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/>
            <a:r>
              <a:rPr altLang="zh-CN" sz="4800" lang="en-US">
                <a:solidFill>
                  <a:srgbClr val="FFFFFF"/>
                </a:solidFill>
              </a:rPr>
              <a:t>+</a:t>
            </a:r>
          </a:p>
        </p:txBody>
      </p:sp>
      <p:grpSp>
        <p:nvGrpSpPr>
          <p:cNvPr id="55" name=""/>
          <p:cNvGrpSpPr/>
          <p:nvPr/>
        </p:nvGrpSpPr>
        <p:grpSpPr>
          <a:xfrm rot="0">
            <a:off x="4721225" y="1947862"/>
            <a:ext cx="4098925" cy="1727200"/>
            <a:chOff x="4788024" y="1772816"/>
            <a:chExt cx="4098585" cy="1728192"/>
          </a:xfrm>
        </p:grpSpPr>
        <p:sp>
          <p:nvSpPr>
            <p:cNvPr id="1048666" name="椭圆 3"/>
            <p:cNvSpPr/>
            <p:nvPr/>
          </p:nvSpPr>
          <p:spPr>
            <a:xfrm rot="0">
              <a:off x="4788024" y="1772816"/>
              <a:ext cx="4098585" cy="1728192"/>
            </a:xfrm>
            <a:prstGeom prst="ellipse"/>
            <a:noFill/>
            <a:ln w="28575" cap="flat" cmpd="sng">
              <a:solidFill>
                <a:srgbClr val="CC0000">
                  <a:alpha val="100000"/>
                </a:srgbClr>
              </a:solidFill>
              <a:prstDash val="solid"/>
              <a:miter/>
            </a:ln>
          </p:spPr>
          <p:txBody>
            <a:bodyPr anchor="ctr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lvl="0"/>
              <a:endParaRPr altLang="en-US" lang="zh-CN">
                <a:solidFill>
                  <a:srgbClr val="FFFFFF"/>
                </a:solidFill>
              </a:endParaRPr>
            </a:p>
          </p:txBody>
        </p:sp>
        <p:cxnSp>
          <p:nvCxnSpPr>
            <p:cNvPr id="3145728" name="直接箭头连接符 5"/>
            <p:cNvCxnSpPr>
              <a:cxnSpLocks/>
            </p:cNvCxnSpPr>
            <p:nvPr/>
          </p:nvCxnSpPr>
          <p:spPr>
            <a:xfrm rot="0">
              <a:off x="6837317" y="3501008"/>
              <a:ext cx="326998" cy="0"/>
            </a:xfrm>
            <a:prstGeom prst="straightConnector1"/>
            <a:noFill/>
            <a:ln w="28575" cap="flat" cmpd="sng">
              <a:solidFill>
                <a:srgbClr val="CC0000">
                  <a:alpha val="100000"/>
                </a:srgbClr>
              </a:solidFill>
              <a:prstDash val="solid"/>
              <a:miter/>
              <a:tailEnd type="triangle" w="med" len="med"/>
            </a:ln>
          </p:spPr>
        </p:cxnSp>
      </p:grpSp>
      <p:sp>
        <p:nvSpPr>
          <p:cNvPr id="1048667" name="文本框 7"/>
          <p:cNvSpPr txBox="1"/>
          <p:nvPr/>
        </p:nvSpPr>
        <p:spPr>
          <a:xfrm rot="0">
            <a:off x="6850062" y="3635375"/>
            <a:ext cx="247650" cy="3698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r>
              <a:rPr altLang="zh-CN" lang="en-US"/>
              <a:t>I</a:t>
            </a:r>
          </a:p>
        </p:txBody>
      </p:sp>
      <p:sp>
        <p:nvSpPr>
          <p:cNvPr id="1048668" name="下箭头 8"/>
          <p:cNvSpPr/>
          <p:nvPr/>
        </p:nvSpPr>
        <p:spPr>
          <a:xfrm rot="0" flipH="1" flipV="1">
            <a:off x="6616700" y="1392237"/>
            <a:ext cx="307975" cy="1304925"/>
          </a:xfrm>
          <a:prstGeom prst="downArrow">
            <a:avLst>
              <a:gd name="adj1" fmla="val 50000"/>
              <a:gd name="adj2" fmla="val 50001"/>
            </a:avLst>
          </a:prstGeom>
          <a:solidFill>
            <a:schemeClr val="lt1"/>
          </a:solidFill>
          <a:ln w="12700" cap="flat" cmpd="sng">
            <a:solidFill>
              <a:srgbClr val="CC0000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lvl="0"/>
            <a:endParaRPr altLang="en-US" lang="zh-CN">
              <a:solidFill>
                <a:srgbClr val="FFFFFF"/>
              </a:solidFill>
            </a:endParaRPr>
          </a:p>
        </p:txBody>
      </p:sp>
      <p:pic>
        <p:nvPicPr>
          <p:cNvPr id="2097165" name="文本框 9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619875" y="944562"/>
            <a:ext cx="1298575" cy="523875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0" id="5" nodeType="withEffect" presetClass="path" presetID="1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C 0.12413 -2.59259E-6 0.22534 0.05602 0.22534 0.125 C 0.22534 0.19398 0.12413 0.25 4.44444E-6 0.25 C -0.12414 0.25 -0.22518 0.19398 -0.22518 0.125 C -0.22518 0.05602 -0.12414 -2.59259E-6 4.44444E-6 -2.59259E-6 Z" pathEditMode="relative" rAng="0" ptsTypes="AAAAA">
                                      <p:cBhvr>
                                        <p:cTn dur="500" fill="hold" id="6" spd="-100000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 nodeType="clickPar">
                      <p:stCondLst>
                        <p:cond delay="indefinite"/>
                      </p:stCondLst>
                      <p:childTnLst>
                        <p:par>
                          <p:cTn fill="hold" id="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4" grpId="0" uiExpand="0" build="whole" animBg="1"/>
      <p:bldP spid="1048667" grpId="0" uiExpand="0" build="whole"/>
      <p:bldP spid="1048668" grpId="0" uiExpand="0" build="whol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 showMasterSp="1">
  <p:cSld>
    <p:spTree>
      <p:nvGrpSpPr>
        <p:cNvPr id="5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9" name="灯片编号占位符 1"/>
          <p:cNvSpPr txBox="1"/>
          <p:nvPr/>
        </p:nvSpPr>
        <p:spPr>
          <a:xfrm rot="0">
            <a:off x="8748712" y="6445250"/>
            <a:ext cx="323850" cy="4127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fld id="{566ABCEB-ACFC-4714-9973-3DA970169C29}" type="slidenum">
              <a:rPr altLang="zh-CN" lang="en-US"/>
              <a:pPr eaLnBrk="1" hangingPunct="1" latinLnBrk="1" lvl="0"/>
              <a:t>3</a:t>
            </a:fld>
            <a:endParaRPr altLang="zh-CN" lang="en-US"/>
          </a:p>
        </p:txBody>
      </p:sp>
      <p:graphicFrame>
        <p:nvGraphicFramePr>
          <p:cNvPr id="4194313" name=""/>
          <p:cNvGraphicFramePr>
            <a:graphicFrameLocks/>
          </p:cNvGraphicFramePr>
          <p:nvPr/>
        </p:nvGraphicFramePr>
        <p:xfrm rot="0">
          <a:off x="3155950" y="5287962"/>
          <a:ext cx="18732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" spid="" imgH="603250" imgW="1873250" showAsIcon="0" progId="Equation.3">
                  <p:embed followColorScheme="full"/>
                  <p:pic>
                    <p:nvPicPr>
                      <p:cNvPr id="2097166" name="Object 178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155950" y="5287962"/>
                        <a:ext cx="1873250" cy="603250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1" spid="" imgH="603250" imgW="1873250" showAsIcon="0" progId="Equation.3">
                  <p:embed followColorScheme="full"/>
                  <p:pic>
                    <p:nvPicPr>
                      <p:cNvPr id="2097166" name="Object 178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155950" y="5287962"/>
                        <a:ext cx="1873250" cy="603250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0" name="Rectangle 179"/>
          <p:cNvSpPr/>
          <p:nvPr/>
        </p:nvSpPr>
        <p:spPr>
          <a:xfrm rot="0">
            <a:off x="347662" y="5287962"/>
            <a:ext cx="2621280" cy="574041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3200" lang="zh-CN">
                <a:solidFill>
                  <a:schemeClr val="lt2"/>
                </a:solidFill>
                <a:latin typeface="Times New Roman" pitchFamily="18" charset="0"/>
              </a:rPr>
              <a:t>顺</a:t>
            </a:r>
            <a:r>
              <a:rPr altLang="en-US" b="1" sz="3200" lang="zh-CN">
                <a:latin typeface="Times New Roman" pitchFamily="18" charset="0"/>
              </a:rPr>
              <a:t>磁质内磁场</a:t>
            </a:r>
          </a:p>
        </p:txBody>
      </p:sp>
      <p:sp>
        <p:nvSpPr>
          <p:cNvPr id="1048671" name="Text Box 186"/>
          <p:cNvSpPr txBox="1"/>
          <p:nvPr/>
        </p:nvSpPr>
        <p:spPr>
          <a:xfrm rot="0">
            <a:off x="541337" y="365125"/>
            <a:ext cx="5367337" cy="584200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3200" lang="zh-CN">
                <a:solidFill>
                  <a:srgbClr val="FF0000"/>
                </a:solidFill>
                <a:latin typeface="Times New Roman" pitchFamily="18" charset="0"/>
              </a:rPr>
              <a:t>顺磁质：单个分子磁矩不为</a:t>
            </a:r>
            <a:r>
              <a:rPr altLang="zh-CN" b="1" sz="3200" lang="en-US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altLang="en-US" b="1" sz="3200" lang="zh-CN">
                <a:solidFill>
                  <a:srgbClr val="FF0000"/>
                </a:solidFill>
                <a:latin typeface="Times New Roman" pitchFamily="18" charset="0"/>
              </a:rPr>
              <a:t>         </a:t>
            </a:r>
          </a:p>
        </p:txBody>
      </p:sp>
      <p:sp>
        <p:nvSpPr>
          <p:cNvPr id="1048672" name="Text Box 13"/>
          <p:cNvSpPr txBox="1"/>
          <p:nvPr/>
        </p:nvSpPr>
        <p:spPr>
          <a:xfrm rot="0">
            <a:off x="1235075" y="4298950"/>
            <a:ext cx="2170112" cy="528637"/>
          </a:xfrm>
          <a:prstGeom prst="rect"/>
          <a:gradFill rotWithShape="0">
            <a:gsLst>
              <a:gs pos="0">
                <a:schemeClr val="accent1">
                  <a:alpha val="100000"/>
                </a:schemeClr>
              </a:gs>
              <a:gs pos="50000">
                <a:srgbClr val="FFFFFF">
                  <a:alpha val="100000"/>
                </a:srgbClr>
              </a:gs>
              <a:gs pos="100000">
                <a:schemeClr val="accent1">
                  <a:alpha val="100000"/>
                </a:schemeClr>
              </a:gs>
            </a:gsLst>
            <a:lin ang="5400000" scaled="1"/>
          </a:gradFill>
          <a:ln w="9525" cap="flat" cmpd="sng">
            <a:solidFill>
              <a:srgbClr val="008000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spcBef>
                <a:spcPct val="50000"/>
              </a:spcBef>
            </a:pPr>
            <a:r>
              <a:rPr altLang="en-US" b="1" sz="2800" lang="zh-CN">
                <a:solidFill>
                  <a:srgbClr val="000000"/>
                </a:solidFill>
                <a:latin typeface="Times New Roman" pitchFamily="18" charset="0"/>
              </a:rPr>
              <a:t>无外磁场</a:t>
            </a:r>
          </a:p>
        </p:txBody>
      </p:sp>
      <p:sp>
        <p:nvSpPr>
          <p:cNvPr id="1048673" name="Text Box 14"/>
          <p:cNvSpPr txBox="1"/>
          <p:nvPr/>
        </p:nvSpPr>
        <p:spPr>
          <a:xfrm rot="0">
            <a:off x="179387" y="1074737"/>
            <a:ext cx="684212" cy="3654425"/>
          </a:xfrm>
          <a:prstGeom prst="rect"/>
          <a:gradFill rotWithShape="0">
            <a:gsLst>
              <a:gs pos="0">
                <a:srgbClr val="FFDDFF"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FFDDFF">
                  <a:alpha val="100000"/>
                </a:srgbClr>
              </a:gs>
            </a:gsLst>
            <a:lin ang="0" scaled="1"/>
          </a:gradFill>
          <a:ln w="12700" cap="flat" cmpd="sng">
            <a:solidFill>
              <a:srgbClr val="CC00CC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eaVert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spcBef>
                <a:spcPct val="50000"/>
              </a:spcBef>
            </a:pPr>
            <a:r>
              <a:rPr altLang="en-US" b="1" sz="3200" lang="zh-CN">
                <a:solidFill>
                  <a:srgbClr val="000000"/>
                </a:solidFill>
                <a:latin typeface="Times New Roman" pitchFamily="18" charset="0"/>
              </a:rPr>
              <a:t>顺 磁 质 的 磁 化</a:t>
            </a:r>
          </a:p>
        </p:txBody>
      </p:sp>
      <p:grpSp>
        <p:nvGrpSpPr>
          <p:cNvPr id="57" name=""/>
          <p:cNvGrpSpPr/>
          <p:nvPr/>
        </p:nvGrpSpPr>
        <p:grpSpPr>
          <a:xfrm rot="0">
            <a:off x="1436687" y="1250950"/>
            <a:ext cx="1773237" cy="3000375"/>
            <a:chOff x="1296" y="1104"/>
            <a:chExt cx="1254" cy="2521"/>
          </a:xfrm>
        </p:grpSpPr>
        <p:sp>
          <p:nvSpPr>
            <p:cNvPr id="1048674" name="AutoShape 16"/>
            <p:cNvSpPr/>
            <p:nvPr/>
          </p:nvSpPr>
          <p:spPr>
            <a:xfrm rot="0">
              <a:off x="1296" y="1119"/>
              <a:ext cx="1254" cy="2506"/>
            </a:xfrm>
            <a:prstGeom prst="can">
              <a:avLst>
                <a:gd name="adj" fmla="val 50561"/>
              </a:avLst>
            </a:prstGeom>
            <a:gradFill rotWithShape="0">
              <a:gsLst>
                <a:gs pos="0">
                  <a:srgbClr val="B7ECFD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B7ECFD">
                    <a:alpha val="100000"/>
                  </a:srgbClr>
                </a:gs>
              </a:gsLst>
              <a:lin ang="0" scaled="1"/>
            </a:gradFill>
            <a:ln w="19050" cap="flat" cmpd="sng">
              <a:solidFill>
                <a:srgbClr val="0066FF">
                  <a:alpha val="100000"/>
                </a:srgbClr>
              </a:solidFill>
              <a:prstDash val="solid"/>
              <a:miter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grpSp>
          <p:nvGrpSpPr>
            <p:cNvPr id="58" name=""/>
            <p:cNvGrpSpPr/>
            <p:nvPr/>
          </p:nvGrpSpPr>
          <p:grpSpPr>
            <a:xfrm rot="0">
              <a:off x="2216" y="2276"/>
              <a:ext cx="167" cy="302"/>
              <a:chOff x="3168" y="2448"/>
              <a:chExt cx="192" cy="336"/>
            </a:xfrm>
          </p:grpSpPr>
          <p:sp>
            <p:nvSpPr>
              <p:cNvPr id="1048675" name="Oval 18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76" name="Line 19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59" name=""/>
            <p:cNvGrpSpPr/>
            <p:nvPr/>
          </p:nvGrpSpPr>
          <p:grpSpPr>
            <a:xfrm rot="5161466">
              <a:off x="2232" y="1955"/>
              <a:ext cx="172" cy="293"/>
              <a:chOff x="3168" y="2448"/>
              <a:chExt cx="192" cy="336"/>
            </a:xfrm>
          </p:grpSpPr>
          <p:sp>
            <p:nvSpPr>
              <p:cNvPr id="1048677" name="Oval 21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78" name="Line 22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0" name=""/>
            <p:cNvGrpSpPr/>
            <p:nvPr/>
          </p:nvGrpSpPr>
          <p:grpSpPr>
            <a:xfrm rot="16200000">
              <a:off x="1396" y="2214"/>
              <a:ext cx="173" cy="292"/>
              <a:chOff x="3168" y="2448"/>
              <a:chExt cx="192" cy="336"/>
            </a:xfrm>
          </p:grpSpPr>
          <p:sp>
            <p:nvSpPr>
              <p:cNvPr id="1048679" name="Oval 24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80" name="Line 25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1" name=""/>
            <p:cNvGrpSpPr/>
            <p:nvPr/>
          </p:nvGrpSpPr>
          <p:grpSpPr>
            <a:xfrm rot="10740882">
              <a:off x="1923" y="1930"/>
              <a:ext cx="167" cy="303"/>
              <a:chOff x="3168" y="2448"/>
              <a:chExt cx="192" cy="336"/>
            </a:xfrm>
          </p:grpSpPr>
          <p:sp>
            <p:nvSpPr>
              <p:cNvPr id="1048681" name="Oval 27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82" name="Line 28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2" name=""/>
            <p:cNvGrpSpPr/>
            <p:nvPr/>
          </p:nvGrpSpPr>
          <p:grpSpPr>
            <a:xfrm rot="0">
              <a:off x="1589" y="1844"/>
              <a:ext cx="167" cy="302"/>
              <a:chOff x="3168" y="2448"/>
              <a:chExt cx="192" cy="336"/>
            </a:xfrm>
          </p:grpSpPr>
          <p:sp>
            <p:nvSpPr>
              <p:cNvPr id="1048683" name="Oval 30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84" name="Line 31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3" name=""/>
            <p:cNvGrpSpPr/>
            <p:nvPr/>
          </p:nvGrpSpPr>
          <p:grpSpPr>
            <a:xfrm rot="10740882">
              <a:off x="1630" y="2545"/>
              <a:ext cx="168" cy="302"/>
              <a:chOff x="3168" y="2448"/>
              <a:chExt cx="192" cy="336"/>
            </a:xfrm>
          </p:grpSpPr>
          <p:sp>
            <p:nvSpPr>
              <p:cNvPr id="1048685" name="Oval 33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86" name="Line 34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4" name=""/>
            <p:cNvGrpSpPr/>
            <p:nvPr/>
          </p:nvGrpSpPr>
          <p:grpSpPr>
            <a:xfrm rot="11995084">
              <a:off x="2258" y="3120"/>
              <a:ext cx="167" cy="303"/>
              <a:chOff x="3168" y="2448"/>
              <a:chExt cx="192" cy="336"/>
            </a:xfrm>
          </p:grpSpPr>
          <p:sp>
            <p:nvSpPr>
              <p:cNvPr id="1048687" name="Oval 36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88" name="Line 37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5" name=""/>
            <p:cNvGrpSpPr/>
            <p:nvPr/>
          </p:nvGrpSpPr>
          <p:grpSpPr>
            <a:xfrm rot="10740882">
              <a:off x="1630" y="3169"/>
              <a:ext cx="168" cy="302"/>
              <a:chOff x="3168" y="2448"/>
              <a:chExt cx="192" cy="336"/>
            </a:xfrm>
          </p:grpSpPr>
          <p:sp>
            <p:nvSpPr>
              <p:cNvPr id="1048689" name="Oval 39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90" name="Line 40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6" name=""/>
            <p:cNvGrpSpPr/>
            <p:nvPr/>
          </p:nvGrpSpPr>
          <p:grpSpPr>
            <a:xfrm rot="5161466">
              <a:off x="1981" y="2991"/>
              <a:ext cx="173" cy="293"/>
              <a:chOff x="3168" y="2448"/>
              <a:chExt cx="192" cy="336"/>
            </a:xfrm>
          </p:grpSpPr>
          <p:sp>
            <p:nvSpPr>
              <p:cNvPr id="1048691" name="Oval 42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92" name="Line 43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7" name=""/>
            <p:cNvGrpSpPr/>
            <p:nvPr/>
          </p:nvGrpSpPr>
          <p:grpSpPr>
            <a:xfrm rot="16200000">
              <a:off x="2190" y="2689"/>
              <a:ext cx="173" cy="293"/>
              <a:chOff x="3168" y="2448"/>
              <a:chExt cx="192" cy="336"/>
            </a:xfrm>
          </p:grpSpPr>
          <p:sp>
            <p:nvSpPr>
              <p:cNvPr id="1048693" name="Oval 45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94" name="Line 46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8" name=""/>
            <p:cNvGrpSpPr/>
            <p:nvPr/>
          </p:nvGrpSpPr>
          <p:grpSpPr>
            <a:xfrm rot="17911890">
              <a:off x="1814" y="2257"/>
              <a:ext cx="173" cy="293"/>
              <a:chOff x="3168" y="2448"/>
              <a:chExt cx="192" cy="336"/>
            </a:xfrm>
          </p:grpSpPr>
          <p:sp>
            <p:nvSpPr>
              <p:cNvPr id="1048695" name="Oval 48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96" name="Line 49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69" name=""/>
            <p:cNvGrpSpPr/>
            <p:nvPr/>
          </p:nvGrpSpPr>
          <p:grpSpPr>
            <a:xfrm rot="9201165">
              <a:off x="1897" y="2708"/>
              <a:ext cx="167" cy="302"/>
              <a:chOff x="3168" y="2448"/>
              <a:chExt cx="192" cy="336"/>
            </a:xfrm>
          </p:grpSpPr>
          <p:sp>
            <p:nvSpPr>
              <p:cNvPr id="1048697" name="Oval 51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698" name="Line 52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0" name=""/>
            <p:cNvGrpSpPr/>
            <p:nvPr/>
          </p:nvGrpSpPr>
          <p:grpSpPr>
            <a:xfrm rot="2148669">
              <a:off x="1965" y="3269"/>
              <a:ext cx="167" cy="303"/>
              <a:chOff x="3168" y="2448"/>
              <a:chExt cx="192" cy="336"/>
            </a:xfrm>
          </p:grpSpPr>
          <p:sp>
            <p:nvSpPr>
              <p:cNvPr id="1048699" name="Oval 54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00" name="Line 55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1" name=""/>
            <p:cNvGrpSpPr/>
            <p:nvPr/>
          </p:nvGrpSpPr>
          <p:grpSpPr>
            <a:xfrm rot="13707669">
              <a:off x="1396" y="2804"/>
              <a:ext cx="173" cy="292"/>
              <a:chOff x="3168" y="2448"/>
              <a:chExt cx="192" cy="336"/>
            </a:xfrm>
          </p:grpSpPr>
          <p:sp>
            <p:nvSpPr>
              <p:cNvPr id="1048701" name="Oval 57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02" name="Line 58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2" name=""/>
            <p:cNvGrpSpPr/>
            <p:nvPr/>
          </p:nvGrpSpPr>
          <p:grpSpPr>
            <a:xfrm rot="9201165">
              <a:off x="1380" y="1714"/>
              <a:ext cx="167" cy="303"/>
              <a:chOff x="3168" y="2448"/>
              <a:chExt cx="192" cy="336"/>
            </a:xfrm>
          </p:grpSpPr>
          <p:sp>
            <p:nvSpPr>
              <p:cNvPr id="1048703" name="Oval 60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04" name="Line 61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3" name=""/>
            <p:cNvGrpSpPr/>
            <p:nvPr/>
          </p:nvGrpSpPr>
          <p:grpSpPr>
            <a:xfrm rot="13707669">
              <a:off x="2274" y="1695"/>
              <a:ext cx="173" cy="292"/>
              <a:chOff x="3168" y="2448"/>
              <a:chExt cx="192" cy="336"/>
            </a:xfrm>
          </p:grpSpPr>
          <p:sp>
            <p:nvSpPr>
              <p:cNvPr id="1048705" name="Oval 63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06" name="Line 64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4" name=""/>
            <p:cNvGrpSpPr/>
            <p:nvPr/>
          </p:nvGrpSpPr>
          <p:grpSpPr>
            <a:xfrm rot="13707669">
              <a:off x="1450" y="1220"/>
              <a:ext cx="173" cy="293"/>
              <a:chOff x="3168" y="2448"/>
              <a:chExt cx="192" cy="336"/>
            </a:xfrm>
          </p:grpSpPr>
          <p:sp>
            <p:nvSpPr>
              <p:cNvPr id="1048707" name="Oval 66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08" name="Line 67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5" name=""/>
            <p:cNvGrpSpPr/>
            <p:nvPr/>
          </p:nvGrpSpPr>
          <p:grpSpPr>
            <a:xfrm rot="2419856">
              <a:off x="1536" y="1369"/>
              <a:ext cx="167" cy="302"/>
              <a:chOff x="3168" y="2448"/>
              <a:chExt cx="192" cy="336"/>
            </a:xfrm>
          </p:grpSpPr>
          <p:sp>
            <p:nvSpPr>
              <p:cNvPr id="1048709" name="Oval 69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10" name="Line 70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6" name=""/>
            <p:cNvGrpSpPr/>
            <p:nvPr/>
          </p:nvGrpSpPr>
          <p:grpSpPr>
            <a:xfrm rot="11528503">
              <a:off x="1798" y="1498"/>
              <a:ext cx="167" cy="303"/>
              <a:chOff x="3168" y="2448"/>
              <a:chExt cx="192" cy="336"/>
            </a:xfrm>
          </p:grpSpPr>
          <p:sp>
            <p:nvSpPr>
              <p:cNvPr id="1048711" name="Oval 72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12" name="Line 73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7" name=""/>
            <p:cNvGrpSpPr/>
            <p:nvPr/>
          </p:nvGrpSpPr>
          <p:grpSpPr>
            <a:xfrm rot="269763">
              <a:off x="2090" y="1359"/>
              <a:ext cx="168" cy="302"/>
              <a:chOff x="3168" y="2448"/>
              <a:chExt cx="192" cy="336"/>
            </a:xfrm>
          </p:grpSpPr>
          <p:sp>
            <p:nvSpPr>
              <p:cNvPr id="1048713" name="Oval 75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14" name="Line 76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8" name=""/>
            <p:cNvGrpSpPr/>
            <p:nvPr/>
          </p:nvGrpSpPr>
          <p:grpSpPr>
            <a:xfrm rot="5161466">
              <a:off x="2316" y="1263"/>
              <a:ext cx="173" cy="292"/>
              <a:chOff x="3168" y="2448"/>
              <a:chExt cx="192" cy="336"/>
            </a:xfrm>
          </p:grpSpPr>
          <p:sp>
            <p:nvSpPr>
              <p:cNvPr id="1048715" name="Oval 78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16" name="Line 79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79" name=""/>
            <p:cNvGrpSpPr/>
            <p:nvPr/>
          </p:nvGrpSpPr>
          <p:grpSpPr>
            <a:xfrm rot="0">
              <a:off x="1776" y="1104"/>
              <a:ext cx="167" cy="303"/>
              <a:chOff x="3168" y="2448"/>
              <a:chExt cx="192" cy="336"/>
            </a:xfrm>
          </p:grpSpPr>
          <p:sp>
            <p:nvSpPr>
              <p:cNvPr id="1048717" name="Oval 81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18" name="Line 82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80" name=""/>
            <p:cNvGrpSpPr/>
            <p:nvPr/>
          </p:nvGrpSpPr>
          <p:grpSpPr>
            <a:xfrm rot="742897">
              <a:off x="1380" y="3140"/>
              <a:ext cx="167" cy="302"/>
              <a:chOff x="3168" y="2448"/>
              <a:chExt cx="192" cy="336"/>
            </a:xfrm>
          </p:grpSpPr>
          <p:sp>
            <p:nvSpPr>
              <p:cNvPr id="1048719" name="Oval 84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20" name="Line 85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  <p:grpSp>
          <p:nvGrpSpPr>
            <p:cNvPr id="81" name=""/>
            <p:cNvGrpSpPr/>
            <p:nvPr/>
          </p:nvGrpSpPr>
          <p:grpSpPr>
            <a:xfrm rot="17911890">
              <a:off x="1981" y="1091"/>
              <a:ext cx="172" cy="293"/>
              <a:chOff x="3168" y="2448"/>
              <a:chExt cx="192" cy="336"/>
            </a:xfrm>
          </p:grpSpPr>
          <p:sp>
            <p:nvSpPr>
              <p:cNvPr id="1048721" name="Oval 87"/>
              <p:cNvSpPr/>
              <p:nvPr/>
            </p:nvSpPr>
            <p:spPr>
              <a:xfrm rot="0">
                <a:off x="3168" y="2640"/>
                <a:ext cx="192" cy="144"/>
              </a:xfrm>
              <a:prstGeom prst="ellipse"/>
              <a:gradFill rotWithShape="0">
                <a:gsLst>
                  <a:gs pos="0">
                    <a:srgbClr val="828180">
                      <a:alpha val="100000"/>
                    </a:srgbClr>
                  </a:gs>
                  <a:gs pos="50000">
                    <a:srgbClr val="E7E6E5">
                      <a:alpha val="100000"/>
                    </a:srgbClr>
                  </a:gs>
                  <a:gs pos="100000">
                    <a:srgbClr val="828180">
                      <a:alpha val="100000"/>
                    </a:srgbClr>
                  </a:gs>
                </a:gsLst>
                <a:lin ang="0" scaled="1"/>
              </a:gradFill>
              <a:ln w="2857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722" name="Line 88"/>
              <p:cNvSpPr/>
              <p:nvPr/>
            </p:nvSpPr>
            <p:spPr>
              <a:xfrm rot="0" flipV="1">
                <a:off x="3264" y="2448"/>
                <a:ext cx="0" cy="24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</p:grpSp>
      </p:grpSp>
      <p:sp>
        <p:nvSpPr>
          <p:cNvPr id="1048723" name="Text Box 93"/>
          <p:cNvSpPr txBox="1"/>
          <p:nvPr/>
        </p:nvSpPr>
        <p:spPr>
          <a:xfrm rot="0">
            <a:off x="4470400" y="4298950"/>
            <a:ext cx="2308225" cy="528637"/>
          </a:xfrm>
          <a:prstGeom prst="rect"/>
          <a:gradFill rotWithShape="0">
            <a:gsLst>
              <a:gs pos="0">
                <a:schemeClr val="accent1">
                  <a:alpha val="100000"/>
                </a:schemeClr>
              </a:gs>
              <a:gs pos="50000">
                <a:srgbClr val="FFFFFF">
                  <a:alpha val="100000"/>
                </a:srgbClr>
              </a:gs>
              <a:gs pos="100000">
                <a:schemeClr val="accent1">
                  <a:alpha val="100000"/>
                </a:schemeClr>
              </a:gs>
            </a:gsLst>
            <a:lin ang="5400000" scaled="1"/>
          </a:gradFill>
          <a:ln w="9525" cap="flat" cmpd="sng">
            <a:solidFill>
              <a:srgbClr val="008000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spcBef>
                <a:spcPct val="50000"/>
              </a:spcBef>
            </a:pPr>
            <a:r>
              <a:rPr altLang="en-US" b="1" sz="2800" lang="zh-CN">
                <a:solidFill>
                  <a:srgbClr val="000000"/>
                </a:solidFill>
                <a:latin typeface="Times New Roman" pitchFamily="18" charset="0"/>
              </a:rPr>
              <a:t>有外磁场</a:t>
            </a:r>
          </a:p>
        </p:txBody>
      </p:sp>
      <p:sp>
        <p:nvSpPr>
          <p:cNvPr id="1048724" name="Line 176"/>
          <p:cNvSpPr/>
          <p:nvPr/>
        </p:nvSpPr>
        <p:spPr>
          <a:xfrm rot="0" flipH="1" flipV="1">
            <a:off x="6302375" y="1482725"/>
            <a:ext cx="136525" cy="174625"/>
          </a:xfrm>
          <a:prstGeom prst="line"/>
          <a:noFill/>
          <a:ln w="38100" cap="flat" cmpd="sng">
            <a:solidFill>
              <a:srgbClr val="FF3399">
                <a:alpha val="100000"/>
              </a:srgbClr>
            </a:solidFill>
            <a:prstDash val="solid"/>
            <a:miter/>
            <a:tailEnd type="triangle" w="sm" len="lg"/>
          </a:ln>
        </p:spPr>
      </p:sp>
      <p:grpSp>
        <p:nvGrpSpPr>
          <p:cNvPr id="82" name=""/>
          <p:cNvGrpSpPr/>
          <p:nvPr/>
        </p:nvGrpSpPr>
        <p:grpSpPr>
          <a:xfrm rot="0">
            <a:off x="4741862" y="1225550"/>
            <a:ext cx="2330450" cy="3025775"/>
            <a:chOff x="4741491" y="1225911"/>
            <a:chExt cx="2330843" cy="3024712"/>
          </a:xfrm>
        </p:grpSpPr>
        <p:grpSp>
          <p:nvGrpSpPr>
            <p:cNvPr id="83" name=""/>
            <p:cNvGrpSpPr/>
            <p:nvPr/>
          </p:nvGrpSpPr>
          <p:grpSpPr>
            <a:xfrm rot="0">
              <a:off x="6642179" y="1946761"/>
              <a:ext cx="430155" cy="1392479"/>
              <a:chOff x="4800" y="1728"/>
              <a:chExt cx="304" cy="1152"/>
            </a:xfrm>
          </p:grpSpPr>
          <p:sp>
            <p:nvSpPr>
              <p:cNvPr id="1048725" name="Line 91"/>
              <p:cNvSpPr/>
              <p:nvPr/>
            </p:nvSpPr>
            <p:spPr>
              <a:xfrm rot="0" flipV="1">
                <a:off x="4944" y="2112"/>
                <a:ext cx="0" cy="768"/>
              </a:xfrm>
              <a:prstGeom prst="line"/>
              <a:noFill/>
              <a:ln w="5715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  <p:graphicFrame>
            <p:nvGraphicFramePr>
              <p:cNvPr id="4194314" name=""/>
              <p:cNvGraphicFramePr>
                <a:graphicFrameLocks/>
              </p:cNvGraphicFramePr>
              <p:nvPr/>
            </p:nvGraphicFramePr>
            <p:xfrm rot="0">
              <a:off x="4800" y="1728"/>
              <a:ext cx="304" cy="3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" spid="" imgH="395" imgW="304" showAsIcon="0" progId="Equation.3">
                      <p:embed followColorScheme="full"/>
                      <p:pic>
                        <p:nvPicPr>
                          <p:cNvPr id="2097167" name="Object 92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4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800" y="1728"/>
                            <a:ext cx="304" cy="395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3" spid="" imgH="395" imgW="304" showAsIcon="0" progId="Equation.3">
                      <p:embed followColorScheme="full"/>
                      <p:pic>
                        <p:nvPicPr>
                          <p:cNvPr id="2097167" name="Object 92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4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800" y="1728"/>
                            <a:ext cx="304" cy="395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"/>
            <p:cNvGrpSpPr/>
            <p:nvPr/>
          </p:nvGrpSpPr>
          <p:grpSpPr>
            <a:xfrm rot="0">
              <a:off x="4741491" y="1225911"/>
              <a:ext cx="1772999" cy="3024712"/>
              <a:chOff x="4741491" y="1225911"/>
              <a:chExt cx="1772999" cy="3024712"/>
            </a:xfrm>
          </p:grpSpPr>
          <p:grpSp>
            <p:nvGrpSpPr>
              <p:cNvPr id="85" name=""/>
              <p:cNvGrpSpPr/>
              <p:nvPr/>
            </p:nvGrpSpPr>
            <p:grpSpPr>
              <a:xfrm rot="0">
                <a:off x="4741491" y="1225911"/>
                <a:ext cx="1772999" cy="3024712"/>
                <a:chOff x="1323" y="1152"/>
                <a:chExt cx="1254" cy="2554"/>
              </a:xfrm>
            </p:grpSpPr>
            <p:sp>
              <p:nvSpPr>
                <p:cNvPr id="1048726" name="AutoShape 96"/>
                <p:cNvSpPr/>
                <p:nvPr/>
              </p:nvSpPr>
              <p:spPr>
                <a:xfrm rot="0">
                  <a:off x="1323" y="1200"/>
                  <a:ext cx="1254" cy="2506"/>
                </a:xfrm>
                <a:prstGeom prst="can">
                  <a:avLst>
                    <a:gd name="adj" fmla="val 50561"/>
                  </a:avLst>
                </a:prstGeom>
                <a:gradFill rotWithShape="0">
                  <a:gsLst>
                    <a:gs pos="0">
                      <a:srgbClr val="B7ECFD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B7ECFD">
                        <a:alpha val="100000"/>
                      </a:srgbClr>
                    </a:gs>
                  </a:gsLst>
                  <a:lin ang="0" scaled="1"/>
                </a:gradFill>
                <a:ln w="19050" cap="flat" cmpd="sng">
                  <a:solidFill>
                    <a:srgbClr val="0066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grpSp>
              <p:nvGrpSpPr>
                <p:cNvPr id="86" name=""/>
                <p:cNvGrpSpPr/>
                <p:nvPr/>
              </p:nvGrpSpPr>
              <p:grpSpPr>
                <a:xfrm rot="0">
                  <a:off x="2112" y="2352"/>
                  <a:ext cx="167" cy="302"/>
                  <a:chOff x="3168" y="2448"/>
                  <a:chExt cx="192" cy="336"/>
                </a:xfrm>
              </p:grpSpPr>
              <p:sp>
                <p:nvSpPr>
                  <p:cNvPr id="1048727" name="Oval 98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28" name="Line 99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87" name=""/>
                <p:cNvGrpSpPr/>
                <p:nvPr/>
              </p:nvGrpSpPr>
              <p:grpSpPr>
                <a:xfrm rot="205285">
                  <a:off x="2304" y="2112"/>
                  <a:ext cx="172" cy="293"/>
                  <a:chOff x="3168" y="2448"/>
                  <a:chExt cx="192" cy="336"/>
                </a:xfrm>
              </p:grpSpPr>
              <p:sp>
                <p:nvSpPr>
                  <p:cNvPr id="1048729" name="Oval 101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30" name="Line 102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88" name=""/>
                <p:cNvGrpSpPr/>
                <p:nvPr/>
              </p:nvGrpSpPr>
              <p:grpSpPr>
                <a:xfrm rot="21011932">
                  <a:off x="1392" y="2208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31" name="Oval 104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32" name="Line 105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89" name=""/>
                <p:cNvGrpSpPr/>
                <p:nvPr/>
              </p:nvGrpSpPr>
              <p:grpSpPr>
                <a:xfrm rot="21469644">
                  <a:off x="1923" y="1872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33" name="Oval 107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34" name="Line 108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0" name=""/>
                <p:cNvGrpSpPr/>
                <p:nvPr/>
              </p:nvGrpSpPr>
              <p:grpSpPr>
                <a:xfrm rot="0">
                  <a:off x="1632" y="1920"/>
                  <a:ext cx="167" cy="302"/>
                  <a:chOff x="3168" y="2448"/>
                  <a:chExt cx="192" cy="336"/>
                </a:xfrm>
              </p:grpSpPr>
              <p:sp>
                <p:nvSpPr>
                  <p:cNvPr id="1048735" name="Oval 110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36" name="Line 111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1" name=""/>
                <p:cNvGrpSpPr/>
                <p:nvPr/>
              </p:nvGrpSpPr>
              <p:grpSpPr>
                <a:xfrm rot="571256">
                  <a:off x="1584" y="2496"/>
                  <a:ext cx="168" cy="302"/>
                  <a:chOff x="3168" y="2448"/>
                  <a:chExt cx="192" cy="336"/>
                </a:xfrm>
              </p:grpSpPr>
              <p:sp>
                <p:nvSpPr>
                  <p:cNvPr id="1048737" name="Oval 113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38" name="Line 114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2" name=""/>
                <p:cNvGrpSpPr/>
                <p:nvPr/>
              </p:nvGrpSpPr>
              <p:grpSpPr>
                <a:xfrm rot="292049">
                  <a:off x="2258" y="3201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39" name="Oval 116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40" name="Line 117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3" name=""/>
                <p:cNvGrpSpPr/>
                <p:nvPr/>
              </p:nvGrpSpPr>
              <p:grpSpPr>
                <a:xfrm rot="21390938">
                  <a:off x="1680" y="2928"/>
                  <a:ext cx="168" cy="302"/>
                  <a:chOff x="3168" y="2448"/>
                  <a:chExt cx="192" cy="336"/>
                </a:xfrm>
              </p:grpSpPr>
              <p:sp>
                <p:nvSpPr>
                  <p:cNvPr id="1048741" name="Oval 119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42" name="Line 120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4" name=""/>
                <p:cNvGrpSpPr/>
                <p:nvPr/>
              </p:nvGrpSpPr>
              <p:grpSpPr>
                <a:xfrm rot="132235">
                  <a:off x="2064" y="2976"/>
                  <a:ext cx="173" cy="293"/>
                  <a:chOff x="3168" y="2448"/>
                  <a:chExt cx="192" cy="336"/>
                </a:xfrm>
              </p:grpSpPr>
              <p:sp>
                <p:nvSpPr>
                  <p:cNvPr id="1048743" name="Oval 122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44" name="Line 123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5" name=""/>
                <p:cNvGrpSpPr/>
                <p:nvPr/>
              </p:nvGrpSpPr>
              <p:grpSpPr>
                <a:xfrm rot="21212882">
                  <a:off x="2256" y="2688"/>
                  <a:ext cx="173" cy="293"/>
                  <a:chOff x="3168" y="2448"/>
                  <a:chExt cx="192" cy="336"/>
                </a:xfrm>
              </p:grpSpPr>
              <p:sp>
                <p:nvSpPr>
                  <p:cNvPr id="1048745" name="Oval 125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46" name="Line 126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6" name=""/>
                <p:cNvGrpSpPr/>
                <p:nvPr/>
              </p:nvGrpSpPr>
              <p:grpSpPr>
                <a:xfrm rot="20438310">
                  <a:off x="1776" y="2256"/>
                  <a:ext cx="173" cy="293"/>
                  <a:chOff x="3168" y="2448"/>
                  <a:chExt cx="192" cy="336"/>
                </a:xfrm>
              </p:grpSpPr>
              <p:sp>
                <p:nvSpPr>
                  <p:cNvPr id="1048747" name="Oval 128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48" name="Line 129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7" name=""/>
                <p:cNvGrpSpPr/>
                <p:nvPr/>
              </p:nvGrpSpPr>
              <p:grpSpPr>
                <a:xfrm rot="287796">
                  <a:off x="1920" y="2688"/>
                  <a:ext cx="167" cy="302"/>
                  <a:chOff x="3168" y="2448"/>
                  <a:chExt cx="192" cy="336"/>
                </a:xfrm>
              </p:grpSpPr>
              <p:sp>
                <p:nvSpPr>
                  <p:cNvPr id="1048749" name="Oval 131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50" name="Line 132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8" name=""/>
                <p:cNvGrpSpPr/>
                <p:nvPr/>
              </p:nvGrpSpPr>
              <p:grpSpPr>
                <a:xfrm rot="2148669">
                  <a:off x="1968" y="3360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51" name="Oval 134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52" name="Line 135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99" name=""/>
                <p:cNvGrpSpPr/>
                <p:nvPr/>
              </p:nvGrpSpPr>
              <p:grpSpPr>
                <a:xfrm rot="20520930">
                  <a:off x="1392" y="2784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53" name="Oval 137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54" name="Line 138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0" name=""/>
                <p:cNvGrpSpPr/>
                <p:nvPr/>
              </p:nvGrpSpPr>
              <p:grpSpPr>
                <a:xfrm rot="21116680">
                  <a:off x="1344" y="1776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55" name="Oval 140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56" name="Line 141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1" name=""/>
                <p:cNvGrpSpPr/>
                <p:nvPr/>
              </p:nvGrpSpPr>
              <p:grpSpPr>
                <a:xfrm rot="50513">
                  <a:off x="2256" y="1776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57" name="Oval 143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58" name="Line 144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2" name=""/>
                <p:cNvGrpSpPr/>
                <p:nvPr/>
              </p:nvGrpSpPr>
              <p:grpSpPr>
                <a:xfrm rot="21566614">
                  <a:off x="1392" y="1291"/>
                  <a:ext cx="173" cy="293"/>
                  <a:chOff x="3168" y="2448"/>
                  <a:chExt cx="192" cy="336"/>
                </a:xfrm>
              </p:grpSpPr>
              <p:sp>
                <p:nvSpPr>
                  <p:cNvPr id="1048759" name="Oval 146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60" name="Line 147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3" name=""/>
                <p:cNvGrpSpPr/>
                <p:nvPr/>
              </p:nvGrpSpPr>
              <p:grpSpPr>
                <a:xfrm rot="274423">
                  <a:off x="1536" y="1450"/>
                  <a:ext cx="167" cy="302"/>
                  <a:chOff x="3168" y="2448"/>
                  <a:chExt cx="192" cy="336"/>
                </a:xfrm>
              </p:grpSpPr>
              <p:sp>
                <p:nvSpPr>
                  <p:cNvPr id="1048761" name="Oval 149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62" name="Line 150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4" name=""/>
                <p:cNvGrpSpPr/>
                <p:nvPr/>
              </p:nvGrpSpPr>
              <p:grpSpPr>
                <a:xfrm rot="269763">
                  <a:off x="2090" y="1440"/>
                  <a:ext cx="168" cy="302"/>
                  <a:chOff x="3168" y="2448"/>
                  <a:chExt cx="192" cy="336"/>
                </a:xfrm>
              </p:grpSpPr>
              <p:sp>
                <p:nvSpPr>
                  <p:cNvPr id="1048763" name="Oval 152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64" name="Line 153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5" name=""/>
                <p:cNvGrpSpPr/>
                <p:nvPr/>
              </p:nvGrpSpPr>
              <p:grpSpPr>
                <a:xfrm rot="285822">
                  <a:off x="2317" y="1292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65" name="Oval 155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66" name="Line 156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6" name=""/>
                <p:cNvGrpSpPr/>
                <p:nvPr/>
              </p:nvGrpSpPr>
              <p:grpSpPr>
                <a:xfrm rot="21083878">
                  <a:off x="1680" y="1152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67" name="Oval 158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68" name="Line 159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7" name=""/>
                <p:cNvGrpSpPr/>
                <p:nvPr/>
              </p:nvGrpSpPr>
              <p:grpSpPr>
                <a:xfrm rot="742897">
                  <a:off x="1344" y="3120"/>
                  <a:ext cx="167" cy="302"/>
                  <a:chOff x="3168" y="2448"/>
                  <a:chExt cx="192" cy="336"/>
                </a:xfrm>
              </p:grpSpPr>
              <p:sp>
                <p:nvSpPr>
                  <p:cNvPr id="1048769" name="Oval 161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70" name="Line 162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8" name=""/>
                <p:cNvGrpSpPr/>
                <p:nvPr/>
              </p:nvGrpSpPr>
              <p:grpSpPr>
                <a:xfrm rot="497980">
                  <a:off x="2036" y="1173"/>
                  <a:ext cx="172" cy="293"/>
                  <a:chOff x="3168" y="2448"/>
                  <a:chExt cx="192" cy="336"/>
                </a:xfrm>
              </p:grpSpPr>
              <p:sp>
                <p:nvSpPr>
                  <p:cNvPr id="1048771" name="Oval 164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72" name="Line 165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09" name=""/>
                <p:cNvGrpSpPr/>
                <p:nvPr/>
              </p:nvGrpSpPr>
              <p:grpSpPr>
                <a:xfrm rot="285822">
                  <a:off x="1872" y="1296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73" name="Oval 167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74" name="Line 168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10" name=""/>
                <p:cNvGrpSpPr/>
                <p:nvPr/>
              </p:nvGrpSpPr>
              <p:grpSpPr>
                <a:xfrm rot="197318">
                  <a:off x="1798" y="1488"/>
                  <a:ext cx="167" cy="303"/>
                  <a:chOff x="3168" y="2448"/>
                  <a:chExt cx="192" cy="336"/>
                </a:xfrm>
              </p:grpSpPr>
              <p:sp>
                <p:nvSpPr>
                  <p:cNvPr id="1048775" name="Oval 170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76" name="Line 171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  <p:grpSp>
              <p:nvGrpSpPr>
                <p:cNvPr id="111" name=""/>
                <p:cNvGrpSpPr/>
                <p:nvPr/>
              </p:nvGrpSpPr>
              <p:grpSpPr>
                <a:xfrm rot="285822">
                  <a:off x="1584" y="3312"/>
                  <a:ext cx="173" cy="292"/>
                  <a:chOff x="3168" y="2448"/>
                  <a:chExt cx="192" cy="336"/>
                </a:xfrm>
              </p:grpSpPr>
              <p:sp>
                <p:nvSpPr>
                  <p:cNvPr id="1048777" name="Oval 173"/>
                  <p:cNvSpPr/>
                  <p:nvPr/>
                </p:nvSpPr>
                <p:spPr>
                  <a:xfrm rot="0">
                    <a:off x="3168" y="2640"/>
                    <a:ext cx="192" cy="144"/>
                  </a:xfrm>
                  <a:prstGeom prst="ellipse"/>
                  <a:gradFill rotWithShape="0">
                    <a:gsLst>
                      <a:gs pos="0">
                        <a:srgbClr val="828180">
                          <a:alpha val="100000"/>
                        </a:srgbClr>
                      </a:gs>
                      <a:gs pos="50000">
                        <a:srgbClr val="E7E6E5">
                          <a:alpha val="100000"/>
                        </a:srgbClr>
                      </a:gs>
                      <a:gs pos="100000">
                        <a:srgbClr val="828180">
                          <a:alpha val="100000"/>
                        </a:srgbClr>
                      </a:gs>
                    </a:gsLst>
                    <a:lin ang="0" scaled="1"/>
                  </a:gradFill>
                  <a:ln w="28575" cap="flat" cmpd="sng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</a:ln>
                </p:spPr>
                <p:txBody>
                  <a:bodyPr anchor="ctr" bIns="45720" lIns="91440" rIns="91440" tIns="45720" vert="horz" wrap="none"/>
                  <a:lstStyle>
                    <a:lvl1pPr algn="l" fontAlgn="base" indent="0" latinLnBrk="1" marL="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1pPr>
                    <a:lvl2pPr algn="l" fontAlgn="base" indent="0" latinLnBrk="1" marL="4572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2pPr>
                    <a:lvl3pPr algn="l" fontAlgn="base" indent="0" latinLnBrk="1" marL="9144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3pPr>
                    <a:lvl4pPr algn="l" fontAlgn="base" indent="0" latinLnBrk="1" marL="13716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4pPr>
                    <a:lvl5pPr algn="l" fontAlgn="base" indent="0" latinLnBrk="1" marL="1828800" rtl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Tx/>
                      <a:buNone/>
                      <a:defRPr baseline="0" b="0" sz="1800" i="0" u="none">
                        <a:solidFill>
                          <a:schemeClr val="dk1"/>
                        </a:solidFill>
                        <a:latin typeface="Arial" pitchFamily="34" charset="0"/>
                        <a:ea typeface="宋体" pitchFamily="2" charset="-122"/>
                        <a:sym typeface="Arial" pitchFamily="34" charset="0"/>
                      </a:defRPr>
                    </a:lvl5pPr>
                  </a:lstStyle>
                  <a:p>
                    <a:pPr eaLnBrk="1" hangingPunct="1" latinLnBrk="1" lvl="0"/>
                    <a:endParaRPr altLang="en-US" lang="zh-CN"/>
                  </a:p>
                </p:txBody>
              </p:sp>
              <p:sp>
                <p:nvSpPr>
                  <p:cNvPr id="1048778" name="Line 174"/>
                  <p:cNvSpPr/>
                  <p:nvPr/>
                </p:nvSpPr>
                <p:spPr>
                  <a:xfrm rot="0" flipV="1">
                    <a:off x="3264" y="2448"/>
                    <a:ext cx="0" cy="240"/>
                  </a:xfrm>
                  <a:prstGeom prst="line"/>
                  <a:noFill/>
                  <a:ln w="28575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/>
                    <a:tailEnd type="triangle" w="sm" len="lg"/>
                  </a:ln>
                </p:spPr>
              </p:sp>
            </p:grpSp>
          </p:grpSp>
          <p:sp>
            <p:nvSpPr>
              <p:cNvPr id="1048779" name="任意多边形 7"/>
              <p:cNvSpPr/>
              <p:nvPr/>
            </p:nvSpPr>
            <p:spPr bwMode="auto">
              <a:xfrm rot="0">
                <a:off x="5625877" y="3287350"/>
                <a:ext cx="163541" cy="117434"/>
              </a:xfrm>
              <a:custGeom>
                <a:avLst/>
                <a:ahLst/>
                <a:rect l="0" t="0" r="r" b="b"/>
                <a:pathLst>
                  <a:path w="327382" h="296301">
                    <a:moveTo>
                      <a:pt x="0" y="285750"/>
                    </a:moveTo>
                    <a:cubicBezTo>
                      <a:pt x="27940" y="288290"/>
                      <a:pt x="95250" y="303530"/>
                      <a:pt x="152400" y="292100"/>
                    </a:cubicBezTo>
                    <a:cubicBezTo>
                      <a:pt x="209550" y="280670"/>
                      <a:pt x="251460" y="262890"/>
                      <a:pt x="285750" y="228600"/>
                    </a:cubicBezTo>
                    <a:cubicBezTo>
                      <a:pt x="320040" y="194310"/>
                      <a:pt x="316230" y="166370"/>
                      <a:pt x="323850" y="120650"/>
                    </a:cubicBezTo>
                    <a:cubicBezTo>
                      <a:pt x="331470" y="74930"/>
                      <a:pt x="324485" y="22225"/>
                      <a:pt x="3238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780" name="任意多边形 8"/>
              <p:cNvSpPr/>
              <p:nvPr/>
            </p:nvSpPr>
            <p:spPr bwMode="auto">
              <a:xfrm rot="0">
                <a:off x="6113322" y="3268306"/>
                <a:ext cx="165128" cy="117434"/>
              </a:xfrm>
              <a:custGeom>
                <a:avLst/>
                <a:ahLst/>
                <a:rect l="0" t="0" r="r" b="b"/>
                <a:pathLst>
                  <a:path w="327382" h="296301">
                    <a:moveTo>
                      <a:pt x="0" y="285750"/>
                    </a:moveTo>
                    <a:cubicBezTo>
                      <a:pt x="27940" y="288290"/>
                      <a:pt x="95250" y="303530"/>
                      <a:pt x="152400" y="292100"/>
                    </a:cubicBezTo>
                    <a:cubicBezTo>
                      <a:pt x="209550" y="280670"/>
                      <a:pt x="251460" y="262890"/>
                      <a:pt x="285750" y="228600"/>
                    </a:cubicBezTo>
                    <a:cubicBezTo>
                      <a:pt x="320040" y="194310"/>
                      <a:pt x="316230" y="166370"/>
                      <a:pt x="323850" y="120650"/>
                    </a:cubicBezTo>
                    <a:cubicBezTo>
                      <a:pt x="331470" y="74930"/>
                      <a:pt x="324485" y="22225"/>
                      <a:pt x="3238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781" name="任意多边形 9"/>
              <p:cNvSpPr/>
              <p:nvPr/>
            </p:nvSpPr>
            <p:spPr bwMode="auto">
              <a:xfrm rot="0">
                <a:off x="5910088" y="2884266"/>
                <a:ext cx="165128" cy="117434"/>
              </a:xfrm>
              <a:custGeom>
                <a:avLst/>
                <a:ahLst/>
                <a:rect l="0" t="0" r="r" b="b"/>
                <a:pathLst>
                  <a:path w="327382" h="296301">
                    <a:moveTo>
                      <a:pt x="0" y="285750"/>
                    </a:moveTo>
                    <a:cubicBezTo>
                      <a:pt x="27940" y="288290"/>
                      <a:pt x="95250" y="303530"/>
                      <a:pt x="152400" y="292100"/>
                    </a:cubicBezTo>
                    <a:cubicBezTo>
                      <a:pt x="209550" y="280670"/>
                      <a:pt x="251460" y="262890"/>
                      <a:pt x="285750" y="228600"/>
                    </a:cubicBezTo>
                    <a:cubicBezTo>
                      <a:pt x="320040" y="194310"/>
                      <a:pt x="316230" y="166370"/>
                      <a:pt x="323850" y="120650"/>
                    </a:cubicBezTo>
                    <a:cubicBezTo>
                      <a:pt x="331470" y="74930"/>
                      <a:pt x="324485" y="22225"/>
                      <a:pt x="3238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782" name="任意多边形 10"/>
              <p:cNvSpPr/>
              <p:nvPr/>
            </p:nvSpPr>
            <p:spPr bwMode="auto">
              <a:xfrm rot="0">
                <a:off x="5465513" y="2749376"/>
                <a:ext cx="165128" cy="119021"/>
              </a:xfrm>
              <a:custGeom>
                <a:avLst/>
                <a:ahLst/>
                <a:rect l="0" t="0" r="r" b="b"/>
                <a:pathLst>
                  <a:path w="327382" h="296301">
                    <a:moveTo>
                      <a:pt x="0" y="285750"/>
                    </a:moveTo>
                    <a:cubicBezTo>
                      <a:pt x="27940" y="288290"/>
                      <a:pt x="95250" y="303530"/>
                      <a:pt x="152400" y="292100"/>
                    </a:cubicBezTo>
                    <a:cubicBezTo>
                      <a:pt x="209550" y="280670"/>
                      <a:pt x="251460" y="262890"/>
                      <a:pt x="285750" y="228600"/>
                    </a:cubicBezTo>
                    <a:cubicBezTo>
                      <a:pt x="320040" y="194310"/>
                      <a:pt x="316230" y="166370"/>
                      <a:pt x="323850" y="120650"/>
                    </a:cubicBezTo>
                    <a:cubicBezTo>
                      <a:pt x="331470" y="74930"/>
                      <a:pt x="324485" y="22225"/>
                      <a:pt x="3238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  <p:sp>
            <p:nvSpPr>
              <p:cNvPr id="1048783" name="任意多边形 11"/>
              <p:cNvSpPr/>
              <p:nvPr/>
            </p:nvSpPr>
            <p:spPr bwMode="auto">
              <a:xfrm rot="0">
                <a:off x="4917733" y="2701767"/>
                <a:ext cx="163541" cy="119021"/>
              </a:xfrm>
              <a:custGeom>
                <a:avLst/>
                <a:ahLst/>
                <a:rect l="0" t="0" r="r" b="b"/>
                <a:pathLst>
                  <a:path w="327382" h="296301">
                    <a:moveTo>
                      <a:pt x="0" y="285750"/>
                    </a:moveTo>
                    <a:cubicBezTo>
                      <a:pt x="27940" y="288290"/>
                      <a:pt x="95250" y="303530"/>
                      <a:pt x="152400" y="292100"/>
                    </a:cubicBezTo>
                    <a:cubicBezTo>
                      <a:pt x="209550" y="280670"/>
                      <a:pt x="251460" y="262890"/>
                      <a:pt x="285750" y="228600"/>
                    </a:cubicBezTo>
                    <a:cubicBezTo>
                      <a:pt x="320040" y="194310"/>
                      <a:pt x="316230" y="166370"/>
                      <a:pt x="323850" y="120650"/>
                    </a:cubicBezTo>
                    <a:cubicBezTo>
                      <a:pt x="331470" y="74930"/>
                      <a:pt x="324485" y="22225"/>
                      <a:pt x="3238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  <a:miter/>
                <a:tailEnd type="triangle" w="med" len="med"/>
              </a:ln>
            </p:spPr>
          </p:sp>
        </p:grpSp>
      </p:grpSp>
      <p:grpSp>
        <p:nvGrpSpPr>
          <p:cNvPr id="112" name=""/>
          <p:cNvGrpSpPr/>
          <p:nvPr/>
        </p:nvGrpSpPr>
        <p:grpSpPr>
          <a:xfrm rot="0">
            <a:off x="4738687" y="1284287"/>
            <a:ext cx="1809750" cy="2749550"/>
            <a:chOff x="5746423" y="1284661"/>
            <a:chExt cx="1809750" cy="2748582"/>
          </a:xfrm>
        </p:grpSpPr>
        <p:sp>
          <p:nvSpPr>
            <p:cNvPr id="1048784" name="Oval 175"/>
            <p:cNvSpPr/>
            <p:nvPr/>
          </p:nvSpPr>
          <p:spPr>
            <a:xfrm rot="0">
              <a:off x="5757885" y="1284661"/>
              <a:ext cx="1765062" cy="877357"/>
            </a:xfrm>
            <a:prstGeom prst="ellipse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sp>
          <p:nvSpPr>
            <p:cNvPr id="1048785" name="任意多边形 19"/>
            <p:cNvSpPr/>
            <p:nvPr/>
          </p:nvSpPr>
          <p:spPr bwMode="auto">
            <a:xfrm rot="0">
              <a:off x="5782935" y="3254054"/>
              <a:ext cx="1768475" cy="388801"/>
            </a:xfrm>
            <a:custGeom>
              <a:avLst/>
              <a:ahLst/>
              <a:rect l="0" t="0" r="r" b="b"/>
              <a:pathLst>
                <a:path w="1769110" h="390132">
                  <a:moveTo>
                    <a:pt x="0" y="59690"/>
                  </a:moveTo>
                  <a:cubicBezTo>
                    <a:pt x="12700" y="87630"/>
                    <a:pt x="13335" y="154305"/>
                    <a:pt x="92710" y="212090"/>
                  </a:cubicBezTo>
                  <a:cubicBezTo>
                    <a:pt x="172085" y="269875"/>
                    <a:pt x="227965" y="311785"/>
                    <a:pt x="397510" y="347345"/>
                  </a:cubicBezTo>
                  <a:cubicBezTo>
                    <a:pt x="567055" y="382905"/>
                    <a:pt x="746760" y="391795"/>
                    <a:pt x="939800" y="389890"/>
                  </a:cubicBezTo>
                  <a:cubicBezTo>
                    <a:pt x="1132840" y="387985"/>
                    <a:pt x="1212215" y="381635"/>
                    <a:pt x="1362710" y="339090"/>
                  </a:cubicBezTo>
                  <a:cubicBezTo>
                    <a:pt x="1513205" y="296545"/>
                    <a:pt x="1611630" y="245745"/>
                    <a:pt x="1692910" y="177800"/>
                  </a:cubicBezTo>
                  <a:cubicBezTo>
                    <a:pt x="1774190" y="109855"/>
                    <a:pt x="1760220" y="32385"/>
                    <a:pt x="1769110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med" len="med"/>
            </a:ln>
          </p:spPr>
        </p:sp>
        <p:sp>
          <p:nvSpPr>
            <p:cNvPr id="1048786" name="任意多边形 20"/>
            <p:cNvSpPr/>
            <p:nvPr/>
          </p:nvSpPr>
          <p:spPr bwMode="auto">
            <a:xfrm rot="0">
              <a:off x="5787698" y="3642855"/>
              <a:ext cx="1768475" cy="390388"/>
            </a:xfrm>
            <a:custGeom>
              <a:avLst/>
              <a:ahLst/>
              <a:rect l="0" t="0" r="r" b="b"/>
              <a:pathLst>
                <a:path w="1769110" h="390132">
                  <a:moveTo>
                    <a:pt x="0" y="59690"/>
                  </a:moveTo>
                  <a:cubicBezTo>
                    <a:pt x="12700" y="87630"/>
                    <a:pt x="13335" y="154305"/>
                    <a:pt x="92710" y="212090"/>
                  </a:cubicBezTo>
                  <a:cubicBezTo>
                    <a:pt x="172085" y="269875"/>
                    <a:pt x="227965" y="311785"/>
                    <a:pt x="397510" y="347345"/>
                  </a:cubicBezTo>
                  <a:cubicBezTo>
                    <a:pt x="567055" y="382905"/>
                    <a:pt x="746760" y="391795"/>
                    <a:pt x="939800" y="389890"/>
                  </a:cubicBezTo>
                  <a:cubicBezTo>
                    <a:pt x="1132840" y="387985"/>
                    <a:pt x="1212215" y="381635"/>
                    <a:pt x="1362710" y="339090"/>
                  </a:cubicBezTo>
                  <a:cubicBezTo>
                    <a:pt x="1513205" y="296545"/>
                    <a:pt x="1611630" y="245745"/>
                    <a:pt x="1692910" y="177800"/>
                  </a:cubicBezTo>
                  <a:cubicBezTo>
                    <a:pt x="1774190" y="109855"/>
                    <a:pt x="1760220" y="32385"/>
                    <a:pt x="1769110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med" len="med"/>
            </a:ln>
          </p:spPr>
        </p:sp>
        <p:sp>
          <p:nvSpPr>
            <p:cNvPr id="1048787" name="任意多边形 21"/>
            <p:cNvSpPr/>
            <p:nvPr/>
          </p:nvSpPr>
          <p:spPr bwMode="auto">
            <a:xfrm rot="0">
              <a:off x="5746423" y="2260629"/>
              <a:ext cx="1768475" cy="390388"/>
            </a:xfrm>
            <a:custGeom>
              <a:avLst/>
              <a:ahLst/>
              <a:rect l="0" t="0" r="r" b="b"/>
              <a:pathLst>
                <a:path w="1769110" h="390132">
                  <a:moveTo>
                    <a:pt x="0" y="59690"/>
                  </a:moveTo>
                  <a:cubicBezTo>
                    <a:pt x="12700" y="87630"/>
                    <a:pt x="13335" y="154305"/>
                    <a:pt x="92710" y="212090"/>
                  </a:cubicBezTo>
                  <a:cubicBezTo>
                    <a:pt x="172085" y="269875"/>
                    <a:pt x="227965" y="311785"/>
                    <a:pt x="397510" y="347345"/>
                  </a:cubicBezTo>
                  <a:cubicBezTo>
                    <a:pt x="567055" y="382905"/>
                    <a:pt x="746760" y="391795"/>
                    <a:pt x="939800" y="389890"/>
                  </a:cubicBezTo>
                  <a:cubicBezTo>
                    <a:pt x="1132840" y="387985"/>
                    <a:pt x="1212215" y="381635"/>
                    <a:pt x="1362710" y="339090"/>
                  </a:cubicBezTo>
                  <a:cubicBezTo>
                    <a:pt x="1513205" y="296545"/>
                    <a:pt x="1611630" y="245745"/>
                    <a:pt x="1692910" y="177800"/>
                  </a:cubicBezTo>
                  <a:cubicBezTo>
                    <a:pt x="1774190" y="109855"/>
                    <a:pt x="1760220" y="32385"/>
                    <a:pt x="1769110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med" len="med"/>
            </a:ln>
          </p:spPr>
        </p:sp>
        <p:sp>
          <p:nvSpPr>
            <p:cNvPr id="1048788" name="任意多边形 22"/>
            <p:cNvSpPr/>
            <p:nvPr/>
          </p:nvSpPr>
          <p:spPr bwMode="auto">
            <a:xfrm rot="0">
              <a:off x="5771823" y="2724016"/>
              <a:ext cx="1770062" cy="390388"/>
            </a:xfrm>
            <a:custGeom>
              <a:avLst/>
              <a:ahLst/>
              <a:rect l="0" t="0" r="r" b="b"/>
              <a:pathLst>
                <a:path w="1769110" h="390132">
                  <a:moveTo>
                    <a:pt x="0" y="59690"/>
                  </a:moveTo>
                  <a:cubicBezTo>
                    <a:pt x="12700" y="87630"/>
                    <a:pt x="13335" y="154305"/>
                    <a:pt x="92710" y="212090"/>
                  </a:cubicBezTo>
                  <a:cubicBezTo>
                    <a:pt x="172085" y="269875"/>
                    <a:pt x="227965" y="311785"/>
                    <a:pt x="397510" y="347345"/>
                  </a:cubicBezTo>
                  <a:cubicBezTo>
                    <a:pt x="567055" y="382905"/>
                    <a:pt x="746760" y="391795"/>
                    <a:pt x="939800" y="389890"/>
                  </a:cubicBezTo>
                  <a:cubicBezTo>
                    <a:pt x="1132840" y="387985"/>
                    <a:pt x="1212215" y="381635"/>
                    <a:pt x="1362710" y="339090"/>
                  </a:cubicBezTo>
                  <a:cubicBezTo>
                    <a:pt x="1513205" y="296545"/>
                    <a:pt x="1611630" y="245745"/>
                    <a:pt x="1692910" y="177800"/>
                  </a:cubicBezTo>
                  <a:cubicBezTo>
                    <a:pt x="1774190" y="109855"/>
                    <a:pt x="1760220" y="32385"/>
                    <a:pt x="1769110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med" len="med"/>
            </a:ln>
          </p:spPr>
        </p:sp>
      </p:grpSp>
      <p:sp>
        <p:nvSpPr>
          <p:cNvPr id="1048789" name="右箭头 1"/>
          <p:cNvSpPr/>
          <p:nvPr/>
        </p:nvSpPr>
        <p:spPr>
          <a:xfrm rot="0">
            <a:off x="3355975" y="2279650"/>
            <a:ext cx="1093787" cy="623887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12700" cap="flat" cmpd="sng">
            <a:solidFill>
              <a:srgbClr val="89A4A7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lvl="0"/>
            <a:endParaRPr altLang="en-US" lang="zh-CN">
              <a:solidFill>
                <a:srgbClr val="FFFFFF"/>
              </a:solidFill>
            </a:endParaRPr>
          </a:p>
        </p:txBody>
      </p:sp>
      <p:pic>
        <p:nvPicPr>
          <p:cNvPr id="2097168" name="图片 5"/>
          <p:cNvPicPr>
            <a:picLocks/>
          </p:cNvPicPr>
          <p:nvPr/>
        </p:nvPicPr>
        <p:blipFill>
          <a:blip xmlns:r="http://schemas.openxmlformats.org/officeDocument/2006/relationships" r:embed="rId5"/>
          <a:srcRect l="0" t="0" r="0" b="0"/>
          <a:stretch>
            <a:fillRect/>
          </a:stretch>
        </p:blipFill>
        <p:spPr>
          <a:xfrm rot="0">
            <a:off x="7358062" y="2038350"/>
            <a:ext cx="1538287" cy="1695450"/>
          </a:xfrm>
          <a:prstGeom prst="rect"/>
          <a:noFill/>
          <a:ln>
            <a:noFill/>
          </a:ln>
        </p:spPr>
      </p:pic>
      <p:grpSp>
        <p:nvGrpSpPr>
          <p:cNvPr id="113" name=""/>
          <p:cNvGrpSpPr/>
          <p:nvPr/>
        </p:nvGrpSpPr>
        <p:grpSpPr>
          <a:xfrm rot="0">
            <a:off x="6678612" y="414337"/>
            <a:ext cx="473075" cy="1398587"/>
            <a:chOff x="6678713" y="414149"/>
            <a:chExt cx="473206" cy="1399244"/>
          </a:xfrm>
        </p:grpSpPr>
        <p:sp>
          <p:nvSpPr>
            <p:cNvPr id="1048790" name="Line 91"/>
            <p:cNvSpPr/>
            <p:nvPr/>
          </p:nvSpPr>
          <p:spPr>
            <a:xfrm rot="0" flipV="1">
              <a:off x="6845937" y="885074"/>
              <a:ext cx="0" cy="928319"/>
            </a:xfrm>
            <a:prstGeom prst="line"/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pic>
          <p:nvPicPr>
            <p:cNvPr id="2097169" name="矩形 15"/>
            <p:cNvPicPr>
              <a:picLocks/>
            </p:cNvPicPr>
            <p:nvPr/>
          </p:nvPicPr>
          <p:blipFill>
            <a:blip xmlns:r="http://schemas.openxmlformats.org/officeDocument/2006/relationships" r:embed="rId6"/>
            <a:srcRect l="0" t="0" r="0" b="0"/>
            <a:stretch>
              <a:fillRect/>
            </a:stretch>
          </p:blipFill>
          <p:spPr>
            <a:xfrm rot="0">
              <a:off x="6681317" y="414339"/>
              <a:ext cx="469522" cy="573293"/>
            </a:xfrm>
            <a:prstGeom prst="rect"/>
            <a:noFill/>
            <a:ln>
              <a:noFill/>
            </a:ln>
          </p:spPr>
        </p:pic>
      </p:grpSp>
      <p:sp>
        <p:nvSpPr>
          <p:cNvPr id="1048791" name="文本框 17"/>
          <p:cNvSpPr txBox="1"/>
          <p:nvPr/>
        </p:nvSpPr>
        <p:spPr>
          <a:xfrm rot="0">
            <a:off x="3479800" y="2914650"/>
            <a:ext cx="646112" cy="369887"/>
          </a:xfrm>
          <a:prstGeom prst="rect"/>
          <a:solidFill>
            <a:srgbClr val="FFFF00"/>
          </a:solidFill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en-US" lang="zh-CN">
                <a:solidFill>
                  <a:srgbClr val="FF0000"/>
                </a:solidFill>
              </a:rPr>
              <a:t>转动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" nodeType="clickPar">
                      <p:stCondLst>
                        <p:cond delay="indefinite"/>
                      </p:stCondLst>
                      <p:childTnLst>
                        <p:par>
                          <p:cTn fill="hold" id="1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 nodeType="clickPar">
                      <p:stCondLst>
                        <p:cond delay="indefinite"/>
                      </p:stCondLst>
                      <p:childTnLst>
                        <p:par>
                          <p:cTn fill="hold" id="1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0" grpId="0" uiExpand="0" build="whol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1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0" name="Picture 2" descr="https://ss2.bdstatic.com/70cFvnSh_Q1YnxGkpoWK1HF6hhy/it/u=1750903934,2201999124&amp;fm=26&amp;gp=0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865187" y="477837"/>
            <a:ext cx="1217612" cy="1376362"/>
          </a:xfrm>
          <a:prstGeom prst="rect"/>
          <a:noFill/>
          <a:ln>
            <a:noFill/>
          </a:ln>
        </p:spPr>
      </p:pic>
      <p:sp>
        <p:nvSpPr>
          <p:cNvPr id="1048792" name="Text Box 186"/>
          <p:cNvSpPr txBox="1"/>
          <p:nvPr/>
        </p:nvSpPr>
        <p:spPr>
          <a:xfrm rot="0">
            <a:off x="2478087" y="430212"/>
            <a:ext cx="5365750" cy="584200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3200" lang="zh-CN">
                <a:solidFill>
                  <a:srgbClr val="FF0000"/>
                </a:solidFill>
                <a:latin typeface="Times New Roman" pitchFamily="18" charset="0"/>
              </a:rPr>
              <a:t>抗磁质：单个分子磁矩为</a:t>
            </a:r>
            <a:r>
              <a:rPr altLang="zh-CN" b="1" sz="3200" i="1" lang="en-US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altLang="en-US" b="1" sz="3200" lang="zh-CN">
                <a:solidFill>
                  <a:srgbClr val="FF0000"/>
                </a:solidFill>
                <a:latin typeface="Times New Roman" pitchFamily="18" charset="0"/>
              </a:rPr>
              <a:t>。         </a:t>
            </a:r>
          </a:p>
        </p:txBody>
      </p:sp>
      <p:grpSp>
        <p:nvGrpSpPr>
          <p:cNvPr id="115" name=""/>
          <p:cNvGrpSpPr/>
          <p:nvPr/>
        </p:nvGrpSpPr>
        <p:grpSpPr>
          <a:xfrm rot="0">
            <a:off x="1654175" y="2174875"/>
            <a:ext cx="3489325" cy="3930650"/>
            <a:chOff x="1152" y="956"/>
            <a:chExt cx="2352" cy="2656"/>
          </a:xfrm>
        </p:grpSpPr>
        <p:grpSp>
          <p:nvGrpSpPr>
            <p:cNvPr id="116" name=""/>
            <p:cNvGrpSpPr/>
            <p:nvPr/>
          </p:nvGrpSpPr>
          <p:grpSpPr>
            <a:xfrm rot="0">
              <a:off x="1152" y="956"/>
              <a:ext cx="2064" cy="2640"/>
              <a:chOff x="1152" y="956"/>
              <a:chExt cx="2064" cy="2640"/>
            </a:xfrm>
          </p:grpSpPr>
          <p:sp>
            <p:nvSpPr>
              <p:cNvPr id="1048793" name="Rectangle 11"/>
              <p:cNvSpPr/>
              <p:nvPr/>
            </p:nvSpPr>
            <p:spPr>
              <a:xfrm rot="0">
                <a:off x="1152" y="956"/>
                <a:ext cx="1824" cy="2640"/>
              </a:xfrm>
              <a:prstGeom prst="rect"/>
              <a:solidFill>
                <a:schemeClr val="lt1"/>
              </a:solidFill>
              <a:ln w="9525" cap="flat" cmpd="sng">
                <a:solidFill>
                  <a:schemeClr val="lt2">
                    <a:alpha val="100000"/>
                  </a:schemeClr>
                </a:solidFill>
                <a:prstDash val="solid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17" name=""/>
              <p:cNvGrpSpPr/>
              <p:nvPr/>
            </p:nvGrpSpPr>
            <p:grpSpPr>
              <a:xfrm rot="0">
                <a:off x="1440" y="1104"/>
                <a:ext cx="1242" cy="2023"/>
                <a:chOff x="1056" y="1017"/>
                <a:chExt cx="1242" cy="2023"/>
              </a:xfrm>
            </p:grpSpPr>
            <p:sp>
              <p:nvSpPr>
                <p:cNvPr id="1048794" name="Line 13"/>
                <p:cNvSpPr/>
                <p:nvPr/>
              </p:nvSpPr>
              <p:spPr>
                <a:xfrm rot="0" flipV="1">
                  <a:off x="1263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795" name="Line 14"/>
                <p:cNvSpPr/>
                <p:nvPr/>
              </p:nvSpPr>
              <p:spPr>
                <a:xfrm rot="0" flipV="1">
                  <a:off x="1470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796" name="Line 15"/>
                <p:cNvSpPr/>
                <p:nvPr/>
              </p:nvSpPr>
              <p:spPr>
                <a:xfrm rot="0" flipV="1">
                  <a:off x="1677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797" name="Line 16"/>
                <p:cNvSpPr/>
                <p:nvPr/>
              </p:nvSpPr>
              <p:spPr>
                <a:xfrm rot="0" flipV="1">
                  <a:off x="1884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798" name="Line 17"/>
                <p:cNvSpPr/>
                <p:nvPr/>
              </p:nvSpPr>
              <p:spPr>
                <a:xfrm rot="0" flipV="1">
                  <a:off x="2091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799" name="Line 18"/>
                <p:cNvSpPr/>
                <p:nvPr/>
              </p:nvSpPr>
              <p:spPr>
                <a:xfrm rot="0" flipV="1">
                  <a:off x="2298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  <p:sp>
              <p:nvSpPr>
                <p:cNvPr id="1048800" name="Line 19"/>
                <p:cNvSpPr/>
                <p:nvPr/>
              </p:nvSpPr>
              <p:spPr>
                <a:xfrm rot="0" flipV="1">
                  <a:off x="1056" y="1017"/>
                  <a:ext cx="0" cy="2023"/>
                </a:xfrm>
                <a:prstGeom prst="line"/>
                <a:noFill/>
                <a:ln w="19050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  <a:tailEnd type="triangle" w="sm" len="lg"/>
                </a:ln>
              </p:spPr>
            </p:sp>
          </p:grpSp>
          <p:sp>
            <p:nvSpPr>
              <p:cNvPr id="1048801" name="Oval 20"/>
              <p:cNvSpPr/>
              <p:nvPr/>
            </p:nvSpPr>
            <p:spPr>
              <a:xfrm rot="0">
                <a:off x="1523" y="1971"/>
                <a:ext cx="1035" cy="524"/>
              </a:xfrm>
              <a:prstGeom prst="ellipse"/>
              <a:noFill/>
              <a:ln w="28575" cap="flat" cmpd="sng">
                <a:solidFill>
                  <a:srgbClr val="9900CC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aphicFrame>
            <p:nvGraphicFramePr>
              <p:cNvPr id="4194315" name=""/>
              <p:cNvGraphicFramePr>
                <a:graphicFrameLocks/>
              </p:cNvGraphicFramePr>
              <p:nvPr/>
            </p:nvGraphicFramePr>
            <p:xfrm rot="0">
              <a:off x="1824" y="2060"/>
              <a:ext cx="202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" spid="" imgH="250" imgW="202" showAsIcon="0" progId="Equation.3">
                      <p:embed followColorScheme="full"/>
                      <p:pic>
                        <p:nvPicPr>
                          <p:cNvPr id="2097171" name="Object 21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3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824" y="2060"/>
                            <a:ext cx="202" cy="250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2" spid="" imgH="250" imgW="202" showAsIcon="0" progId="Equation.3">
                      <p:embed followColorScheme="full"/>
                      <p:pic>
                        <p:nvPicPr>
                          <p:cNvPr id="2097171" name="Object 21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3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824" y="2060"/>
                            <a:ext cx="202" cy="250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802" name="Line 22"/>
              <p:cNvSpPr/>
              <p:nvPr/>
            </p:nvSpPr>
            <p:spPr>
              <a:xfrm rot="0" flipV="1">
                <a:off x="2055" y="1541"/>
                <a:ext cx="0" cy="647"/>
              </a:xfrm>
              <a:prstGeom prst="line"/>
              <a:noFill/>
              <a:ln w="38100" cap="flat" cmpd="sng">
                <a:solidFill>
                  <a:srgbClr val="FF0066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  <p:grpSp>
            <p:nvGrpSpPr>
              <p:cNvPr id="118" name=""/>
              <p:cNvGrpSpPr/>
              <p:nvPr/>
            </p:nvGrpSpPr>
            <p:grpSpPr>
              <a:xfrm rot="0">
                <a:off x="2453" y="1920"/>
                <a:ext cx="331" cy="491"/>
                <a:chOff x="2453" y="1920"/>
                <a:chExt cx="331" cy="491"/>
              </a:xfrm>
            </p:grpSpPr>
            <p:sp>
              <p:nvSpPr>
                <p:cNvPr id="1048803" name="Freeform 24"/>
                <p:cNvSpPr/>
                <p:nvPr/>
              </p:nvSpPr>
              <p:spPr bwMode="auto">
                <a:xfrm rot="0">
                  <a:off x="2453" y="2112"/>
                  <a:ext cx="331" cy="299"/>
                </a:xfrm>
                <a:custGeom>
                  <a:avLst/>
                  <a:ahLst/>
                  <a:rect l="0" t="0" r="r" b="b"/>
                  <a:pathLst>
                    <a:path w="331" h="299">
                      <a:moveTo>
                        <a:pt x="0" y="299"/>
                      </a:moveTo>
                      <a:lnTo>
                        <a:pt x="331" y="0"/>
                      </a:lnTo>
                    </a:path>
                  </a:pathLst>
                </a:custGeom>
                <a:noFill/>
                <a:ln w="28575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/>
                  <a:tailEnd type="triangle" w="sm" len="lg"/>
                </a:ln>
              </p:spPr>
            </p:sp>
            <p:graphicFrame>
              <p:nvGraphicFramePr>
                <p:cNvPr id="4194316" name=""/>
                <p:cNvGraphicFramePr>
                  <a:graphicFrameLocks/>
                </p:cNvGraphicFramePr>
                <p:nvPr/>
              </p:nvGraphicFramePr>
              <p:xfrm rot="0">
                <a:off x="2544" y="1920"/>
                <a:ext cx="240" cy="3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4" spid="" imgH="303" imgW="240" showAsIcon="0" progId="Equation.3">
                        <p:embed followColorScheme="full"/>
                        <p:pic>
                          <p:nvPicPr>
                            <p:cNvPr id="2097172" name="Object 25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5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2544" y="1920"/>
                              <a:ext cx="240" cy="303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Choice>
                    <mc:Fallback>
                      <p:oleObj r:id="rId4" spid="" imgH="303" imgW="240" showAsIcon="0" progId="Equation.3">
                        <p:embed followColorScheme="full"/>
                        <p:pic>
                          <p:nvPicPr>
                            <p:cNvPr id="2097172" name="Object 25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xmlns:r="http://schemas.openxmlformats.org/officeDocument/2006/relationships" r:embed="rId5"/>
                            <a:srcRect l="0" t="0" r="0" b="0"/>
                            <a:stretch>
                              <a:fillRect/>
                            </a:stretch>
                          </p:blipFill>
                          <p:spPr>
                            <a:xfrm rot="0">
                              <a:off x="2544" y="1920"/>
                              <a:ext cx="240" cy="303"/>
                            </a:xfrm>
                            <a:prstGeom prst="rect"/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4194317" name=""/>
              <p:cNvGraphicFramePr>
                <a:graphicFrameLocks/>
              </p:cNvGraphicFramePr>
              <p:nvPr/>
            </p:nvGraphicFramePr>
            <p:xfrm rot="0">
              <a:off x="1920" y="1301"/>
              <a:ext cx="260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" spid="" imgH="251" imgW="260" showAsIcon="0" progId="Equation.3">
                      <p:embed followColorScheme="full"/>
                      <p:pic>
                        <p:nvPicPr>
                          <p:cNvPr id="2097173" name="Object 26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7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920" y="1301"/>
                            <a:ext cx="260" cy="25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6" spid="" imgH="251" imgW="260" showAsIcon="0" progId="Equation.3">
                      <p:embed followColorScheme="full"/>
                      <p:pic>
                        <p:nvPicPr>
                          <p:cNvPr id="2097173" name="Object 26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7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920" y="1301"/>
                            <a:ext cx="260" cy="25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4318" name=""/>
              <p:cNvGraphicFramePr>
                <a:graphicFrameLocks/>
              </p:cNvGraphicFramePr>
              <p:nvPr/>
            </p:nvGraphicFramePr>
            <p:xfrm rot="0">
              <a:off x="2672" y="1104"/>
              <a:ext cx="352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spid="" imgH="341" imgW="352" showAsIcon="0" progId="Equation.3">
                      <p:embed followColorScheme="full"/>
                      <p:pic>
                        <p:nvPicPr>
                          <p:cNvPr id="2097174" name="Object 27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9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2672" y="1104"/>
                            <a:ext cx="352" cy="34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8" spid="" imgH="341" imgW="352" showAsIcon="0" progId="Equation.3">
                      <p:embed followColorScheme="full"/>
                      <p:pic>
                        <p:nvPicPr>
                          <p:cNvPr id="2097174" name="Object 27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9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2672" y="1104"/>
                            <a:ext cx="352" cy="341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804" name="Rectangle 28"/>
              <p:cNvSpPr/>
              <p:nvPr/>
            </p:nvSpPr>
            <p:spPr>
              <a:xfrm rot="0">
                <a:off x="2544" y="2828"/>
                <a:ext cx="672" cy="672"/>
              </a:xfrm>
              <a:prstGeom prst="rect"/>
              <a:noFill/>
              <a:ln>
                <a:noFill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grpSp>
            <p:nvGrpSpPr>
              <p:cNvPr id="119" name=""/>
              <p:cNvGrpSpPr/>
              <p:nvPr/>
            </p:nvGrpSpPr>
            <p:grpSpPr>
              <a:xfrm rot="0">
                <a:off x="2400" y="2357"/>
                <a:ext cx="96" cy="96"/>
                <a:chOff x="2736" y="2064"/>
                <a:chExt cx="289" cy="288"/>
              </a:xfrm>
            </p:grpSpPr>
            <p:sp>
              <p:nvSpPr>
                <p:cNvPr id="1048805" name="Oval 30"/>
                <p:cNvSpPr/>
                <p:nvPr/>
              </p:nvSpPr>
              <p:spPr>
                <a:xfrm rot="0">
                  <a:off x="2736" y="2064"/>
                  <a:ext cx="289" cy="288"/>
                </a:xfrm>
                <a:prstGeom prst="ellipse"/>
                <a:solidFill>
                  <a:srgbClr val="FFFFFF"/>
                </a:solidFill>
                <a:ln w="28575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sp>
              <p:nvSpPr>
                <p:cNvPr id="1048806" name="Line 31"/>
                <p:cNvSpPr/>
                <p:nvPr/>
              </p:nvSpPr>
              <p:spPr>
                <a:xfrm rot="0">
                  <a:off x="2784" y="2208"/>
                  <a:ext cx="192" cy="0"/>
                </a:xfrm>
                <a:prstGeom prst="line"/>
                <a:noFill/>
                <a:ln w="28575" cap="flat" cmpd="sng">
                  <a:solidFill>
                    <a:schemeClr val="lt2">
                      <a:alpha val="100000"/>
                    </a:schemeClr>
                  </a:solidFill>
                  <a:prstDash val="solid"/>
                  <a:miter/>
                </a:ln>
              </p:spPr>
            </p:sp>
          </p:grpSp>
          <p:grpSp>
            <p:nvGrpSpPr>
              <p:cNvPr id="120" name=""/>
              <p:cNvGrpSpPr/>
              <p:nvPr/>
            </p:nvGrpSpPr>
            <p:grpSpPr>
              <a:xfrm rot="0">
                <a:off x="1968" y="2165"/>
                <a:ext cx="144" cy="144"/>
                <a:chOff x="2976" y="1584"/>
                <a:chExt cx="288" cy="288"/>
              </a:xfrm>
            </p:grpSpPr>
            <p:sp>
              <p:nvSpPr>
                <p:cNvPr id="1048807" name="Oval 33"/>
                <p:cNvSpPr/>
                <p:nvPr/>
              </p:nvSpPr>
              <p:spPr>
                <a:xfrm rot="0">
                  <a:off x="2976" y="1584"/>
                  <a:ext cx="288" cy="288"/>
                </a:xfrm>
                <a:prstGeom prst="ellipse"/>
                <a:solidFill>
                  <a:srgbClr val="FFFFFF"/>
                </a:solidFill>
                <a:ln w="285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 bIns="45720" lIns="91440" rIns="91440" tIns="45720" vert="horz" wrap="none"/>
                <a:lstStyle>
                  <a:lvl1pPr algn="l" fontAlgn="base" indent="0" latinLnBrk="1" marL="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1pPr>
                  <a:lvl2pPr algn="l" fontAlgn="base" indent="0" latinLnBrk="1" marL="4572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2pPr>
                  <a:lvl3pPr algn="l" fontAlgn="base" indent="0" latinLnBrk="1" marL="9144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3pPr>
                  <a:lvl4pPr algn="l" fontAlgn="base" indent="0" latinLnBrk="1" marL="13716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4pPr>
                  <a:lvl5pPr algn="l" fontAlgn="base" indent="0" latinLnBrk="1" marL="1828800" rtl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  <a:defRPr baseline="0" b="0" sz="1800" i="0" u="none">
                      <a:solidFill>
                        <a:schemeClr val="dk1"/>
                      </a:solidFill>
                      <a:latin typeface="Arial" pitchFamily="34" charset="0"/>
                      <a:ea typeface="宋体" pitchFamily="2" charset="-122"/>
                      <a:sym typeface="Arial" pitchFamily="34" charset="0"/>
                    </a:defRPr>
                  </a:lvl5pPr>
                </a:lstStyle>
                <a:p>
                  <a:pPr eaLnBrk="1" hangingPunct="1" latinLnBrk="1" lvl="0"/>
                  <a:endParaRPr altLang="en-US" lang="zh-CN"/>
                </a:p>
              </p:txBody>
            </p:sp>
            <p:sp>
              <p:nvSpPr>
                <p:cNvPr id="1048808" name="Line 34"/>
                <p:cNvSpPr/>
                <p:nvPr/>
              </p:nvSpPr>
              <p:spPr>
                <a:xfrm rot="0">
                  <a:off x="2976" y="1728"/>
                  <a:ext cx="288" cy="0"/>
                </a:xfrm>
                <a:prstGeom prst="line"/>
                <a:noFill/>
                <a:ln w="285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</a:ln>
              </p:spPr>
            </p:sp>
            <p:sp>
              <p:nvSpPr>
                <p:cNvPr id="1048809" name="Line 35"/>
                <p:cNvSpPr/>
                <p:nvPr/>
              </p:nvSpPr>
              <p:spPr>
                <a:xfrm rot="0">
                  <a:off x="3120" y="1584"/>
                  <a:ext cx="0" cy="288"/>
                </a:xfrm>
                <a:prstGeom prst="line"/>
                <a:noFill/>
                <a:ln w="285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</a:ln>
              </p:spPr>
            </p:sp>
          </p:grpSp>
          <p:sp>
            <p:nvSpPr>
              <p:cNvPr id="1048810" name="Rectangle 36"/>
              <p:cNvSpPr/>
              <p:nvPr/>
            </p:nvSpPr>
            <p:spPr>
              <a:xfrm rot="0">
                <a:off x="1152" y="3164"/>
                <a:ext cx="1828" cy="432"/>
              </a:xfrm>
              <a:prstGeom prst="rect"/>
              <a:gradFill rotWithShape="0">
                <a:gsLst>
                  <a:gs pos="0">
                    <a:schemeClr val="accent1">
                      <a:alpha val="100000"/>
                    </a:schemeClr>
                  </a:gs>
                  <a:gs pos="50000">
                    <a:schemeClr val="lt1">
                      <a:alpha val="10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5400000" scaled="1"/>
              </a:gra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</p:grpSp>
        <p:grpSp>
          <p:nvGrpSpPr>
            <p:cNvPr id="121" name=""/>
            <p:cNvGrpSpPr/>
            <p:nvPr/>
          </p:nvGrpSpPr>
          <p:grpSpPr>
            <a:xfrm rot="0">
              <a:off x="1392" y="3213"/>
              <a:ext cx="2112" cy="399"/>
              <a:chOff x="1056" y="3072"/>
              <a:chExt cx="2112" cy="399"/>
            </a:xfrm>
          </p:grpSpPr>
          <p:graphicFrame>
            <p:nvGraphicFramePr>
              <p:cNvPr id="4194319" name=""/>
              <p:cNvGraphicFramePr>
                <a:graphicFrameLocks/>
              </p:cNvGraphicFramePr>
              <p:nvPr/>
            </p:nvGraphicFramePr>
            <p:xfrm rot="0">
              <a:off x="1056" y="3072"/>
              <a:ext cx="576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spid="" imgH="383" imgW="576" showAsIcon="0" progId="Equation.3">
                      <p:embed followColorScheme="full"/>
                      <p:pic>
                        <p:nvPicPr>
                          <p:cNvPr id="2097175" name="Object 38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1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056" y="3072"/>
                            <a:ext cx="576" cy="38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0" spid="" imgH="383" imgW="576" showAsIcon="0" progId="Equation.3">
                      <p:embed followColorScheme="full"/>
                      <p:pic>
                        <p:nvPicPr>
                          <p:cNvPr id="2097175" name="Object 38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1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1056" y="3072"/>
                            <a:ext cx="576" cy="38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811" name="Text Box 39"/>
              <p:cNvSpPr txBox="1"/>
              <p:nvPr/>
            </p:nvSpPr>
            <p:spPr>
              <a:xfrm rot="0">
                <a:off x="1631" y="3120"/>
                <a:ext cx="1537" cy="351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zh-CN" b="1" sz="2800" lang="en-US">
                    <a:solidFill>
                      <a:srgbClr val="CC0000"/>
                    </a:solidFill>
                    <a:latin typeface="Times New Roman" pitchFamily="18" charset="0"/>
                  </a:rPr>
                  <a:t> </a:t>
                </a:r>
                <a:r>
                  <a:rPr altLang="en-US" b="1" sz="2800" lang="zh-CN">
                    <a:solidFill>
                      <a:srgbClr val="CC0000"/>
                    </a:solidFill>
                    <a:latin typeface="Times New Roman" pitchFamily="18" charset="0"/>
                  </a:rPr>
                  <a:t>同</a:t>
                </a:r>
                <a:r>
                  <a:rPr altLang="zh-CN" b="1" sz="2800" lang="zh-CN">
                    <a:latin typeface="Times New Roman" pitchFamily="18" charset="0"/>
                  </a:rPr>
                  <a:t>向时</a:t>
                </a:r>
              </a:p>
            </p:txBody>
          </p:sp>
        </p:grpSp>
      </p:grpSp>
      <p:grpSp>
        <p:nvGrpSpPr>
          <p:cNvPr id="122" name=""/>
          <p:cNvGrpSpPr/>
          <p:nvPr/>
        </p:nvGrpSpPr>
        <p:grpSpPr>
          <a:xfrm rot="0">
            <a:off x="5592762" y="2174875"/>
            <a:ext cx="3417887" cy="3913187"/>
            <a:chOff x="3216" y="956"/>
            <a:chExt cx="2304" cy="2644"/>
          </a:xfrm>
        </p:grpSpPr>
        <p:sp>
          <p:nvSpPr>
            <p:cNvPr id="1048812" name="Rectangle 41"/>
            <p:cNvSpPr/>
            <p:nvPr/>
          </p:nvSpPr>
          <p:spPr>
            <a:xfrm rot="0">
              <a:off x="3216" y="956"/>
              <a:ext cx="1968" cy="2640"/>
            </a:xfrm>
            <a:prstGeom prst="rect"/>
            <a:solidFill>
              <a:schemeClr val="lt1"/>
            </a:soli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grpSp>
          <p:nvGrpSpPr>
            <p:cNvPr id="123" name=""/>
            <p:cNvGrpSpPr/>
            <p:nvPr/>
          </p:nvGrpSpPr>
          <p:grpSpPr>
            <a:xfrm rot="0">
              <a:off x="3504" y="1056"/>
              <a:ext cx="1285" cy="2072"/>
              <a:chOff x="3408" y="1017"/>
              <a:chExt cx="1285" cy="2072"/>
            </a:xfrm>
          </p:grpSpPr>
          <p:sp>
            <p:nvSpPr>
              <p:cNvPr id="1048813" name="Line 43"/>
              <p:cNvSpPr/>
              <p:nvPr/>
            </p:nvSpPr>
            <p:spPr>
              <a:xfrm rot="0" flipV="1">
                <a:off x="3622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4" name="Line 44"/>
              <p:cNvSpPr/>
              <p:nvPr/>
            </p:nvSpPr>
            <p:spPr>
              <a:xfrm rot="0" flipV="1">
                <a:off x="3836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5" name="Line 45"/>
              <p:cNvSpPr/>
              <p:nvPr/>
            </p:nvSpPr>
            <p:spPr>
              <a:xfrm rot="0" flipV="1">
                <a:off x="4051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6" name="Line 46"/>
              <p:cNvSpPr/>
              <p:nvPr/>
            </p:nvSpPr>
            <p:spPr>
              <a:xfrm rot="0" flipV="1">
                <a:off x="4265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7" name="Line 47"/>
              <p:cNvSpPr/>
              <p:nvPr/>
            </p:nvSpPr>
            <p:spPr>
              <a:xfrm rot="0" flipV="1">
                <a:off x="4479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8" name="Line 48"/>
              <p:cNvSpPr/>
              <p:nvPr/>
            </p:nvSpPr>
            <p:spPr>
              <a:xfrm rot="0" flipV="1">
                <a:off x="4693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  <p:sp>
            <p:nvSpPr>
              <p:cNvPr id="1048819" name="Line 49"/>
              <p:cNvSpPr/>
              <p:nvPr/>
            </p:nvSpPr>
            <p:spPr>
              <a:xfrm rot="0" flipV="1">
                <a:off x="3408" y="1017"/>
                <a:ext cx="0" cy="2072"/>
              </a:xfrm>
              <a:prstGeom prst="line"/>
              <a:noFill/>
              <a:ln w="19050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  <a:tailEnd type="triangle" w="sm" len="lg"/>
              </a:ln>
            </p:spPr>
          </p:sp>
        </p:grpSp>
        <p:sp>
          <p:nvSpPr>
            <p:cNvPr id="1048820" name="Oval 50"/>
            <p:cNvSpPr/>
            <p:nvPr/>
          </p:nvSpPr>
          <p:spPr>
            <a:xfrm rot="0">
              <a:off x="3590" y="1814"/>
              <a:ext cx="1071" cy="537"/>
            </a:xfrm>
            <a:prstGeom prst="ellipse"/>
            <a:noFill/>
            <a:ln w="28575" cap="flat" cmpd="sng">
              <a:solidFill>
                <a:srgbClr val="9900CC">
                  <a:alpha val="100000"/>
                </a:srgbClr>
              </a:solidFill>
              <a:prstDash val="solid"/>
              <a:miter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sp>
          <p:nvSpPr>
            <p:cNvPr id="1048821" name="Line 51"/>
            <p:cNvSpPr/>
            <p:nvPr/>
          </p:nvSpPr>
          <p:spPr>
            <a:xfrm rot="0">
              <a:off x="4147" y="2159"/>
              <a:ext cx="1" cy="652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0" name=""/>
            <p:cNvGraphicFramePr>
              <a:graphicFrameLocks/>
            </p:cNvGraphicFramePr>
            <p:nvPr/>
          </p:nvGraphicFramePr>
          <p:xfrm rot="0">
            <a:off x="3984" y="2832"/>
            <a:ext cx="25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spid="" imgH="248" imgW="259" showAsIcon="0" progId="Equation.3">
                    <p:embed followColorScheme="full"/>
                    <p:pic>
                      <p:nvPicPr>
                        <p:cNvPr id="2097176" name="Object 5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84" y="2832"/>
                          <a:ext cx="259" cy="24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2" spid="" imgH="248" imgW="259" showAsIcon="0" progId="Equation.3">
                    <p:embed followColorScheme="full"/>
                    <p:pic>
                      <p:nvPicPr>
                        <p:cNvPr id="2097176" name="Object 5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84" y="2832"/>
                          <a:ext cx="259" cy="24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4" name=""/>
            <p:cNvGrpSpPr/>
            <p:nvPr/>
          </p:nvGrpSpPr>
          <p:grpSpPr>
            <a:xfrm rot="0">
              <a:off x="4464" y="2208"/>
              <a:ext cx="96" cy="96"/>
              <a:chOff x="2736" y="2064"/>
              <a:chExt cx="289" cy="288"/>
            </a:xfrm>
          </p:grpSpPr>
          <p:sp>
            <p:nvSpPr>
              <p:cNvPr id="1048822" name="Oval 54"/>
              <p:cNvSpPr/>
              <p:nvPr/>
            </p:nvSpPr>
            <p:spPr>
              <a:xfrm rot="0">
                <a:off x="2736" y="2064"/>
                <a:ext cx="289" cy="288"/>
              </a:xfrm>
              <a:prstGeom prst="ellipse"/>
              <a:solidFill>
                <a:srgbClr val="FFFFFF"/>
              </a:solidFill>
              <a:ln w="28575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823" name="Line 55"/>
              <p:cNvSpPr/>
              <p:nvPr/>
            </p:nvSpPr>
            <p:spPr>
              <a:xfrm rot="0">
                <a:off x="2784" y="2208"/>
                <a:ext cx="192" cy="0"/>
              </a:xfrm>
              <a:prstGeom prst="line"/>
              <a:noFill/>
              <a:ln w="28575" cap="flat" cmpd="sng">
                <a:solidFill>
                  <a:schemeClr val="lt2">
                    <a:alpha val="100000"/>
                  </a:schemeClr>
                </a:solidFill>
                <a:prstDash val="solid"/>
                <a:miter/>
              </a:ln>
            </p:spPr>
          </p:sp>
        </p:grpSp>
        <p:graphicFrame>
          <p:nvGraphicFramePr>
            <p:cNvPr id="4194321" name=""/>
            <p:cNvGraphicFramePr>
              <a:graphicFrameLocks/>
            </p:cNvGraphicFramePr>
            <p:nvPr/>
          </p:nvGraphicFramePr>
          <p:xfrm rot="0">
            <a:off x="3926" y="1911"/>
            <a:ext cx="20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spid="" imgH="250" imgW="202" showAsIcon="0" progId="Equation.3">
                    <p:embed followColorScheme="full"/>
                    <p:pic>
                      <p:nvPicPr>
                        <p:cNvPr id="2097177" name="Object 5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26" y="1911"/>
                          <a:ext cx="202" cy="25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3" spid="" imgH="250" imgW="202" showAsIcon="0" progId="Equation.3">
                    <p:embed followColorScheme="full"/>
                    <p:pic>
                      <p:nvPicPr>
                        <p:cNvPr id="2097177" name="Object 5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926" y="1911"/>
                          <a:ext cx="202" cy="25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5" name=""/>
            <p:cNvGrpSpPr/>
            <p:nvPr/>
          </p:nvGrpSpPr>
          <p:grpSpPr>
            <a:xfrm rot="0">
              <a:off x="4080" y="2016"/>
              <a:ext cx="144" cy="144"/>
              <a:chOff x="2976" y="1584"/>
              <a:chExt cx="288" cy="288"/>
            </a:xfrm>
          </p:grpSpPr>
          <p:sp>
            <p:nvSpPr>
              <p:cNvPr id="1048824" name="Oval 58"/>
              <p:cNvSpPr/>
              <p:nvPr/>
            </p:nvSpPr>
            <p:spPr>
              <a:xfrm rot="0">
                <a:off x="2976" y="1584"/>
                <a:ext cx="288" cy="288"/>
              </a:xfrm>
              <a:prstGeom prst="ellipse"/>
              <a:solidFill>
                <a:srgbClr val="FFFFFF"/>
              </a:solidFill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 bIns="45720" lIns="91440" rIns="91440" tIns="45720" vert="horz" wrap="none"/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endParaRPr altLang="en-US" lang="zh-CN"/>
              </a:p>
            </p:txBody>
          </p:sp>
          <p:sp>
            <p:nvSpPr>
              <p:cNvPr id="1048825" name="Line 59"/>
              <p:cNvSpPr/>
              <p:nvPr/>
            </p:nvSpPr>
            <p:spPr>
              <a:xfrm rot="0">
                <a:off x="2976" y="1728"/>
                <a:ext cx="288" cy="0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sp>
          <p:sp>
            <p:nvSpPr>
              <p:cNvPr id="1048826" name="Line 60"/>
              <p:cNvSpPr/>
              <p:nvPr/>
            </p:nvSpPr>
            <p:spPr>
              <a:xfrm rot="0">
                <a:off x="3120" y="1584"/>
                <a:ext cx="0" cy="288"/>
              </a:xfrm>
              <a:prstGeom prst="line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sp>
        </p:grpSp>
        <p:grpSp>
          <p:nvGrpSpPr>
            <p:cNvPr id="126" name=""/>
            <p:cNvGrpSpPr/>
            <p:nvPr/>
          </p:nvGrpSpPr>
          <p:grpSpPr>
            <a:xfrm rot="0">
              <a:off x="4176" y="2295"/>
              <a:ext cx="337" cy="375"/>
              <a:chOff x="4128" y="2217"/>
              <a:chExt cx="337" cy="375"/>
            </a:xfrm>
          </p:grpSpPr>
          <p:sp>
            <p:nvSpPr>
              <p:cNvPr id="1048827" name="Line 62"/>
              <p:cNvSpPr/>
              <p:nvPr/>
            </p:nvSpPr>
            <p:spPr>
              <a:xfrm rot="0" flipH="1">
                <a:off x="4128" y="2217"/>
                <a:ext cx="310" cy="192"/>
              </a:xfrm>
              <a:prstGeom prst="line"/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miter/>
                <a:tailEnd type="triangle" w="sm" len="lg"/>
              </a:ln>
            </p:spPr>
          </p:sp>
          <p:graphicFrame>
            <p:nvGraphicFramePr>
              <p:cNvPr id="4194322" name=""/>
              <p:cNvGraphicFramePr>
                <a:graphicFrameLocks/>
              </p:cNvGraphicFramePr>
              <p:nvPr/>
            </p:nvGraphicFramePr>
            <p:xfrm rot="0">
              <a:off x="4224" y="2286"/>
              <a:ext cx="241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4" spid="" imgH="306" imgW="241" showAsIcon="0" progId="Equation.3">
                      <p:embed followColorScheme="full"/>
                      <p:pic>
                        <p:nvPicPr>
                          <p:cNvPr id="2097178" name="Object 6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5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224" y="2286"/>
                            <a:ext cx="241" cy="306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4" spid="" imgH="306" imgW="241" showAsIcon="0" progId="Equation.3">
                      <p:embed followColorScheme="full"/>
                      <p:pic>
                        <p:nvPicPr>
                          <p:cNvPr id="2097178" name="Object 63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5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4224" y="2286"/>
                            <a:ext cx="241" cy="306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48828" name="Rectangle 64"/>
            <p:cNvSpPr/>
            <p:nvPr/>
          </p:nvSpPr>
          <p:spPr>
            <a:xfrm rot="0">
              <a:off x="3216" y="3168"/>
              <a:ext cx="1968" cy="428"/>
            </a:xfrm>
            <a:prstGeom prst="rect"/>
            <a:gradFill rotWithShape="0">
              <a:gsLst>
                <a:gs pos="0">
                  <a:schemeClr val="folHlink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CC00CC">
                  <a:alpha val="100000"/>
                </a:srgb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endParaRPr altLang="en-US" lang="zh-CN"/>
            </a:p>
          </p:txBody>
        </p:sp>
        <p:grpSp>
          <p:nvGrpSpPr>
            <p:cNvPr id="127" name=""/>
            <p:cNvGrpSpPr/>
            <p:nvPr/>
          </p:nvGrpSpPr>
          <p:grpSpPr>
            <a:xfrm rot="0">
              <a:off x="3504" y="3217"/>
              <a:ext cx="2016" cy="383"/>
              <a:chOff x="3552" y="3168"/>
              <a:chExt cx="2016" cy="383"/>
            </a:xfrm>
          </p:grpSpPr>
          <p:graphicFrame>
            <p:nvGraphicFramePr>
              <p:cNvPr id="4194323" name=""/>
              <p:cNvGraphicFramePr>
                <a:graphicFrameLocks/>
              </p:cNvGraphicFramePr>
              <p:nvPr/>
            </p:nvGraphicFramePr>
            <p:xfrm rot="0">
              <a:off x="3552" y="3168"/>
              <a:ext cx="576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5" spid="" imgH="383" imgW="576" showAsIcon="0" progId="Equation.3">
                      <p:embed followColorScheme="full"/>
                      <p:pic>
                        <p:nvPicPr>
                          <p:cNvPr id="2097179" name="Object 66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1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3552" y="3168"/>
                            <a:ext cx="576" cy="38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15" spid="" imgH="383" imgW="576" showAsIcon="0" progId="Equation.3">
                      <p:embed followColorScheme="full"/>
                      <p:pic>
                        <p:nvPicPr>
                          <p:cNvPr id="2097179" name="Object 66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11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3552" y="3168"/>
                            <a:ext cx="576" cy="383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829" name="Text Box 67"/>
              <p:cNvSpPr txBox="1"/>
              <p:nvPr/>
            </p:nvSpPr>
            <p:spPr>
              <a:xfrm rot="0">
                <a:off x="4176" y="3177"/>
                <a:ext cx="1392" cy="350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>
                  <a:spcBef>
                    <a:spcPct val="50000"/>
                  </a:spcBef>
                </a:pPr>
                <a:r>
                  <a:rPr altLang="zh-CN" b="1" sz="2800" lang="en-US">
                    <a:latin typeface="Times New Roman" pitchFamily="18" charset="0"/>
                  </a:rPr>
                  <a:t> </a:t>
                </a:r>
                <a:r>
                  <a:rPr altLang="en-US" b="1" sz="2800" lang="zh-CN">
                    <a:solidFill>
                      <a:srgbClr val="0000FF"/>
                    </a:solidFill>
                    <a:latin typeface="Times New Roman" pitchFamily="18" charset="0"/>
                  </a:rPr>
                  <a:t>反</a:t>
                </a:r>
                <a:r>
                  <a:rPr altLang="zh-CN" b="1" sz="2800" lang="zh-CN">
                    <a:latin typeface="Times New Roman" pitchFamily="18" charset="0"/>
                  </a:rPr>
                  <a:t>向时</a:t>
                </a:r>
              </a:p>
            </p:txBody>
          </p:sp>
        </p:grpSp>
        <p:graphicFrame>
          <p:nvGraphicFramePr>
            <p:cNvPr id="4194324" name=""/>
            <p:cNvGraphicFramePr>
              <a:graphicFrameLocks/>
            </p:cNvGraphicFramePr>
            <p:nvPr/>
          </p:nvGraphicFramePr>
          <p:xfrm rot="0">
            <a:off x="4800" y="1056"/>
            <a:ext cx="352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spid="" imgH="341" imgW="352" showAsIcon="0" progId="Equation.3">
                    <p:embed followColorScheme="full"/>
                    <p:pic>
                      <p:nvPicPr>
                        <p:cNvPr id="2097180" name="Object 6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00" y="1056"/>
                          <a:ext cx="352" cy="34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6" spid="" imgH="341" imgW="352" showAsIcon="0" progId="Equation.3">
                    <p:embed followColorScheme="full"/>
                    <p:pic>
                      <p:nvPicPr>
                        <p:cNvPr id="2097180" name="Object 6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9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800" y="1056"/>
                          <a:ext cx="352" cy="341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8" name=""/>
          <p:cNvGrpSpPr/>
          <p:nvPr/>
        </p:nvGrpSpPr>
        <p:grpSpPr>
          <a:xfrm rot="0">
            <a:off x="3149600" y="3865562"/>
            <a:ext cx="496887" cy="439737"/>
            <a:chOff x="1776" y="2006"/>
            <a:chExt cx="335" cy="298"/>
          </a:xfrm>
        </p:grpSpPr>
        <p:sp>
          <p:nvSpPr>
            <p:cNvPr id="1048830" name="Line 70"/>
            <p:cNvSpPr/>
            <p:nvPr/>
          </p:nvSpPr>
          <p:spPr>
            <a:xfrm rot="0" flipH="1" flipV="1">
              <a:off x="1776" y="2191"/>
              <a:ext cx="240" cy="113"/>
            </a:xfrm>
            <a:prstGeom prst="line"/>
            <a:noFill/>
            <a:ln w="38100" cap="flat" cmpd="sng">
              <a:solidFill>
                <a:srgbClr val="FF6600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5" name=""/>
            <p:cNvGraphicFramePr>
              <a:graphicFrameLocks/>
            </p:cNvGraphicFramePr>
            <p:nvPr/>
          </p:nvGraphicFramePr>
          <p:xfrm rot="0">
            <a:off x="1872" y="2006"/>
            <a:ext cx="23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spid="" imgH="250" imgW="239" showAsIcon="0" progId="Equation.3">
                    <p:embed followColorScheme="full"/>
                    <p:pic>
                      <p:nvPicPr>
                        <p:cNvPr id="2097181" name="Object 7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872" y="2006"/>
                          <a:ext cx="239" cy="25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7" spid="" imgH="250" imgW="239" showAsIcon="0" progId="Equation.3">
                    <p:embed followColorScheme="full"/>
                    <p:pic>
                      <p:nvPicPr>
                        <p:cNvPr id="2097181" name="Object 71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872" y="2006"/>
                          <a:ext cx="239" cy="25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" name=""/>
          <p:cNvGrpSpPr/>
          <p:nvPr/>
        </p:nvGrpSpPr>
        <p:grpSpPr>
          <a:xfrm rot="0">
            <a:off x="2970212" y="4175125"/>
            <a:ext cx="463550" cy="1047750"/>
            <a:chOff x="2039" y="2308"/>
            <a:chExt cx="313" cy="707"/>
          </a:xfrm>
        </p:grpSpPr>
        <p:sp>
          <p:nvSpPr>
            <p:cNvPr id="1048831" name="Line 73"/>
            <p:cNvSpPr/>
            <p:nvPr/>
          </p:nvSpPr>
          <p:spPr>
            <a:xfrm rot="0">
              <a:off x="2061" y="2308"/>
              <a:ext cx="3" cy="529"/>
            </a:xfrm>
            <a:prstGeom prst="line"/>
            <a:noFill/>
            <a:ln w="38100" cap="flat" cmpd="sng">
              <a:solidFill>
                <a:srgbClr val="D60093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6" name=""/>
            <p:cNvGraphicFramePr>
              <a:graphicFrameLocks/>
            </p:cNvGraphicFramePr>
            <p:nvPr/>
          </p:nvGraphicFramePr>
          <p:xfrm rot="0">
            <a:off x="2039" y="2693"/>
            <a:ext cx="31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spid="" imgH="322" imgW="313" showAsIcon="0" progId="Equation.3">
                    <p:embed followColorScheme="full"/>
                    <p:pic>
                      <p:nvPicPr>
                        <p:cNvPr id="2097182" name="Object 7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039" y="2693"/>
                          <a:ext cx="313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9" spid="" imgH="322" imgW="313" showAsIcon="0" progId="Equation.3">
                    <p:embed followColorScheme="full"/>
                    <p:pic>
                      <p:nvPicPr>
                        <p:cNvPr id="2097182" name="Object 7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2039" y="2693"/>
                          <a:ext cx="313" cy="322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"/>
          <p:cNvGrpSpPr/>
          <p:nvPr/>
        </p:nvGrpSpPr>
        <p:grpSpPr>
          <a:xfrm rot="0">
            <a:off x="7586662" y="3802062"/>
            <a:ext cx="498475" cy="493712"/>
            <a:chOff x="4464" y="2016"/>
            <a:chExt cx="336" cy="334"/>
          </a:xfrm>
        </p:grpSpPr>
        <p:sp>
          <p:nvSpPr>
            <p:cNvPr id="1048832" name="Line 76"/>
            <p:cNvSpPr/>
            <p:nvPr/>
          </p:nvSpPr>
          <p:spPr>
            <a:xfrm rot="0">
              <a:off x="4464" y="2217"/>
              <a:ext cx="315" cy="133"/>
            </a:xfrm>
            <a:prstGeom prst="line"/>
            <a:noFill/>
            <a:ln w="38100" cap="flat" cmpd="sng">
              <a:solidFill>
                <a:srgbClr val="FF6600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7" name=""/>
            <p:cNvGraphicFramePr>
              <a:graphicFrameLocks/>
            </p:cNvGraphicFramePr>
            <p:nvPr/>
          </p:nvGraphicFramePr>
          <p:xfrm rot="0">
            <a:off x="4571" y="2016"/>
            <a:ext cx="22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1" spid="" imgH="288" imgW="229" showAsIcon="0" progId="Equation.3">
                    <p:embed followColorScheme="full"/>
                    <p:pic>
                      <p:nvPicPr>
                        <p:cNvPr id="2097183" name="Object 7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571" y="2016"/>
                          <a:ext cx="229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1" spid="" imgH="288" imgW="229" showAsIcon="0" progId="Equation.3">
                    <p:embed followColorScheme="full"/>
                    <p:pic>
                      <p:nvPicPr>
                        <p:cNvPr id="2097183" name="Object 77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571" y="2016"/>
                          <a:ext cx="229" cy="28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1" name=""/>
          <p:cNvGrpSpPr/>
          <p:nvPr/>
        </p:nvGrpSpPr>
        <p:grpSpPr>
          <a:xfrm rot="0">
            <a:off x="6815137" y="2522537"/>
            <a:ext cx="446087" cy="1204912"/>
            <a:chOff x="4040" y="1191"/>
            <a:chExt cx="301" cy="814"/>
          </a:xfrm>
        </p:grpSpPr>
        <p:sp>
          <p:nvSpPr>
            <p:cNvPr id="1048833" name="Line 79"/>
            <p:cNvSpPr/>
            <p:nvPr/>
          </p:nvSpPr>
          <p:spPr>
            <a:xfrm rot="0" flipV="1">
              <a:off x="4147" y="1507"/>
              <a:ext cx="0" cy="498"/>
            </a:xfrm>
            <a:prstGeom prst="line"/>
            <a:noFill/>
            <a:ln w="38100" cap="flat" cmpd="sng">
              <a:solidFill>
                <a:srgbClr val="FF0066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8" name=""/>
            <p:cNvGraphicFramePr>
              <a:graphicFrameLocks/>
            </p:cNvGraphicFramePr>
            <p:nvPr/>
          </p:nvGraphicFramePr>
          <p:xfrm rot="0">
            <a:off x="4040" y="1191"/>
            <a:ext cx="30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spid="" imgH="307" imgW="301" showAsIcon="0" progId="Equation.3">
                    <p:embed followColorScheme="full"/>
                    <p:pic>
                      <p:nvPicPr>
                        <p:cNvPr id="2097184" name="Object 8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040" y="1191"/>
                          <a:ext cx="301" cy="30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2" spid="" imgH="307" imgW="301" showAsIcon="0" progId="Equation.3">
                    <p:embed followColorScheme="full"/>
                    <p:pic>
                      <p:nvPicPr>
                        <p:cNvPr id="2097184" name="Object 80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3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040" y="1191"/>
                          <a:ext cx="301" cy="30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2" name=""/>
          <p:cNvGrpSpPr/>
          <p:nvPr/>
        </p:nvGrpSpPr>
        <p:grpSpPr>
          <a:xfrm rot="0">
            <a:off x="2293937" y="4176712"/>
            <a:ext cx="712787" cy="631825"/>
            <a:chOff x="1584" y="2309"/>
            <a:chExt cx="480" cy="427"/>
          </a:xfrm>
        </p:grpSpPr>
        <p:sp>
          <p:nvSpPr>
            <p:cNvPr id="1048834" name="Line 82"/>
            <p:cNvSpPr/>
            <p:nvPr/>
          </p:nvSpPr>
          <p:spPr>
            <a:xfrm rot="0">
              <a:off x="2061" y="2309"/>
              <a:ext cx="3" cy="283"/>
            </a:xfrm>
            <a:prstGeom prst="line"/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29" name=""/>
            <p:cNvGraphicFramePr>
              <a:graphicFrameLocks/>
            </p:cNvGraphicFramePr>
            <p:nvPr/>
          </p:nvGraphicFramePr>
          <p:xfrm rot="0">
            <a:off x="1584" y="2409"/>
            <a:ext cx="42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spid="" imgH="327" imgW="425" showAsIcon="0" progId="Equation.3">
                    <p:embed followColorScheme="full"/>
                    <p:pic>
                      <p:nvPicPr>
                        <p:cNvPr id="2097185" name="Object 8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584" y="2409"/>
                          <a:ext cx="425" cy="32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4" spid="" imgH="327" imgW="425" showAsIcon="0" progId="Equation.3">
                    <p:embed followColorScheme="full"/>
                    <p:pic>
                      <p:nvPicPr>
                        <p:cNvPr id="2097185" name="Object 83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584" y="2409"/>
                          <a:ext cx="425" cy="32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" name=""/>
          <p:cNvGrpSpPr/>
          <p:nvPr/>
        </p:nvGrpSpPr>
        <p:grpSpPr>
          <a:xfrm rot="0">
            <a:off x="6218237" y="3956050"/>
            <a:ext cx="755650" cy="711200"/>
            <a:chOff x="3638" y="2160"/>
            <a:chExt cx="509" cy="480"/>
          </a:xfrm>
        </p:grpSpPr>
        <p:sp>
          <p:nvSpPr>
            <p:cNvPr id="1048835" name="Line 85"/>
            <p:cNvSpPr/>
            <p:nvPr/>
          </p:nvSpPr>
          <p:spPr>
            <a:xfrm rot="0">
              <a:off x="4147" y="2160"/>
              <a:ext cx="0" cy="307"/>
            </a:xfrm>
            <a:prstGeom prst="line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graphicFrame>
          <p:nvGraphicFramePr>
            <p:cNvPr id="4194330" name=""/>
            <p:cNvGraphicFramePr>
              <a:graphicFrameLocks/>
            </p:cNvGraphicFramePr>
            <p:nvPr/>
          </p:nvGraphicFramePr>
          <p:xfrm rot="0">
            <a:off x="3638" y="2322"/>
            <a:ext cx="49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6" spid="" imgH="318" imgW="490" showAsIcon="0" progId="Equation.3">
                    <p:embed followColorScheme="full"/>
                    <p:pic>
                      <p:nvPicPr>
                        <p:cNvPr id="2097186" name="Object 8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638" y="2322"/>
                          <a:ext cx="490" cy="31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26" spid="" imgH="318" imgW="490" showAsIcon="0" progId="Equation.3">
                    <p:embed followColorScheme="full"/>
                    <p:pic>
                      <p:nvPicPr>
                        <p:cNvPr id="2097186" name="Object 8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7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638" y="2322"/>
                          <a:ext cx="490" cy="31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836" name="Text Box 87"/>
          <p:cNvSpPr txBox="1"/>
          <p:nvPr/>
        </p:nvSpPr>
        <p:spPr>
          <a:xfrm rot="0">
            <a:off x="684212" y="2181225"/>
            <a:ext cx="681037" cy="3906837"/>
          </a:xfrm>
          <a:prstGeom prst="rect"/>
          <a:gradFill rotWithShape="0">
            <a:gsLst>
              <a:gs pos="0">
                <a:srgbClr val="FFE1FF"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FFE1FF">
                  <a:alpha val="100000"/>
                </a:srgbClr>
              </a:gs>
            </a:gsLst>
            <a:lin ang="0" scaled="1"/>
          </a:gradFill>
          <a:ln w="9525" cap="flat" cmpd="sng">
            <a:solidFill>
              <a:srgbClr val="CC00CC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eaVert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>
              <a:spcBef>
                <a:spcPct val="50000"/>
              </a:spcBef>
            </a:pPr>
            <a:r>
              <a:rPr altLang="en-US" b="1" sz="3200" lang="zh-CN">
                <a:latin typeface="Times New Roman" pitchFamily="18" charset="0"/>
              </a:rPr>
              <a:t>抗磁质的磁化</a:t>
            </a:r>
          </a:p>
        </p:txBody>
      </p:sp>
      <p:sp>
        <p:nvSpPr>
          <p:cNvPr id="1048837" name="文本框 6"/>
          <p:cNvSpPr txBox="1"/>
          <p:nvPr/>
        </p:nvSpPr>
        <p:spPr>
          <a:xfrm rot="0">
            <a:off x="2111375" y="1179512"/>
            <a:ext cx="7051675" cy="802640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lvl="0"/>
            <a:r>
              <a:rPr altLang="en-US" sz="2400" lang="zh-CN">
                <a:solidFill>
                  <a:srgbClr val="FF0000"/>
                </a:solidFill>
              </a:rPr>
              <a:t>外磁场的引入，不再使得分子发生“转动”，</a:t>
            </a:r>
          </a:p>
          <a:p>
            <a:pPr algn="ctr" lvl="0"/>
            <a:r>
              <a:rPr altLang="en-US" sz="2400" lang="zh-CN">
                <a:solidFill>
                  <a:srgbClr val="FF0000"/>
                </a:solidFill>
              </a:rPr>
              <a:t>会改变电子围绕原子核转动的速度</a:t>
            </a:r>
            <a:r>
              <a:rPr altLang="zh-CN" sz="2400" lang="en-US">
                <a:solidFill>
                  <a:srgbClr val="FF0000"/>
                </a:solidFill>
              </a:rPr>
              <a:t>,</a:t>
            </a:r>
            <a:r>
              <a:rPr altLang="en-US" sz="2400" lang="zh-CN">
                <a:solidFill>
                  <a:srgbClr val="FF0000"/>
                </a:solidFill>
              </a:rPr>
              <a:t>进而产生磁矩。</a:t>
            </a:r>
          </a:p>
        </p:txBody>
      </p:sp>
      <p:grpSp>
        <p:nvGrpSpPr>
          <p:cNvPr id="134" name=""/>
          <p:cNvGrpSpPr/>
          <p:nvPr/>
        </p:nvGrpSpPr>
        <p:grpSpPr>
          <a:xfrm rot="0">
            <a:off x="4502150" y="3030537"/>
            <a:ext cx="473075" cy="1398587"/>
            <a:chOff x="6678713" y="414149"/>
            <a:chExt cx="473206" cy="1399244"/>
          </a:xfrm>
        </p:grpSpPr>
        <p:sp>
          <p:nvSpPr>
            <p:cNvPr id="1048838" name="Line 91"/>
            <p:cNvSpPr/>
            <p:nvPr/>
          </p:nvSpPr>
          <p:spPr>
            <a:xfrm rot="0">
              <a:off x="6845937" y="885074"/>
              <a:ext cx="0" cy="928319"/>
            </a:xfrm>
            <a:prstGeom prst="line"/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pic>
          <p:nvPicPr>
            <p:cNvPr id="2097187" name="矩形 92"/>
            <p:cNvPicPr>
              <a:picLocks/>
            </p:cNvPicPr>
            <p:nvPr/>
          </p:nvPicPr>
          <p:blipFill>
            <a:blip xmlns:r="http://schemas.openxmlformats.org/officeDocument/2006/relationships" r:embed="rId28"/>
            <a:srcRect l="0" t="0" r="0" b="0"/>
            <a:stretch>
              <a:fillRect/>
            </a:stretch>
          </p:blipFill>
          <p:spPr>
            <a:xfrm rot="0">
              <a:off x="6681508" y="413323"/>
              <a:ext cx="469522" cy="573293"/>
            </a:xfrm>
            <a:prstGeom prst="rect"/>
            <a:noFill/>
            <a:ln>
              <a:noFill/>
            </a:ln>
          </p:spPr>
        </p:pic>
      </p:grpSp>
      <p:grpSp>
        <p:nvGrpSpPr>
          <p:cNvPr id="135" name=""/>
          <p:cNvGrpSpPr/>
          <p:nvPr/>
        </p:nvGrpSpPr>
        <p:grpSpPr>
          <a:xfrm rot="0">
            <a:off x="8689975" y="2952750"/>
            <a:ext cx="473075" cy="1400175"/>
            <a:chOff x="6678713" y="414149"/>
            <a:chExt cx="473206" cy="1399244"/>
          </a:xfrm>
        </p:grpSpPr>
        <p:sp>
          <p:nvSpPr>
            <p:cNvPr id="1048839" name="Line 91"/>
            <p:cNvSpPr/>
            <p:nvPr/>
          </p:nvSpPr>
          <p:spPr>
            <a:xfrm rot="0">
              <a:off x="6845937" y="885074"/>
              <a:ext cx="0" cy="928319"/>
            </a:xfrm>
            <a:prstGeom prst="line"/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miter/>
              <a:tailEnd type="triangle" w="sm" len="lg"/>
            </a:ln>
          </p:spPr>
        </p:sp>
        <p:pic>
          <p:nvPicPr>
            <p:cNvPr id="2097188" name="矩形 95"/>
            <p:cNvPicPr>
              <a:picLocks/>
            </p:cNvPicPr>
            <p:nvPr/>
          </p:nvPicPr>
          <p:blipFill>
            <a:blip xmlns:r="http://schemas.openxmlformats.org/officeDocument/2006/relationships" r:embed="rId29"/>
            <a:srcRect l="0" t="0" r="0" b="0"/>
            <a:stretch>
              <a:fillRect/>
            </a:stretch>
          </p:blipFill>
          <p:spPr>
            <a:xfrm rot="0">
              <a:off x="6681635" y="411865"/>
              <a:ext cx="469522" cy="578735"/>
            </a:xfrm>
            <a:prstGeom prst="rect"/>
            <a:noFill/>
            <a:ln>
              <a:noFill/>
            </a:ln>
          </p:spPr>
        </p:pic>
      </p:grpSp>
      <p:grpSp>
        <p:nvGrpSpPr>
          <p:cNvPr id="136" name=""/>
          <p:cNvGrpSpPr/>
          <p:nvPr/>
        </p:nvGrpSpPr>
        <p:grpSpPr>
          <a:xfrm rot="0">
            <a:off x="2862262" y="6191250"/>
            <a:ext cx="4324350" cy="579437"/>
            <a:chOff x="1471" y="3585"/>
            <a:chExt cx="2724" cy="365"/>
          </a:xfrm>
        </p:grpSpPr>
        <p:graphicFrame>
          <p:nvGraphicFramePr>
            <p:cNvPr id="4194331" name=""/>
            <p:cNvGraphicFramePr>
              <a:graphicFrameLocks/>
            </p:cNvGraphicFramePr>
            <p:nvPr/>
          </p:nvGraphicFramePr>
          <p:xfrm rot="0">
            <a:off x="3123" y="3585"/>
            <a:ext cx="1072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spid="" imgH="344" imgW="1072" showAsIcon="0" progId="Equation.3">
                    <p:embed followColorScheme="full"/>
                    <p:pic>
                      <p:nvPicPr>
                        <p:cNvPr id="2097189" name="Object 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31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123" y="3585"/>
                          <a:ext cx="1072" cy="34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0" spid="" imgH="344" imgW="1072" showAsIcon="0" progId="Equation.3">
                    <p:embed followColorScheme="full"/>
                    <p:pic>
                      <p:nvPicPr>
                        <p:cNvPr id="2097189" name="Object 6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31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3123" y="3585"/>
                          <a:ext cx="1072" cy="344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840" name="Rectangle 7"/>
            <p:cNvSpPr/>
            <p:nvPr/>
          </p:nvSpPr>
          <p:spPr>
            <a:xfrm rot="0">
              <a:off x="1471" y="3585"/>
              <a:ext cx="1652" cy="36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en-US" b="1" sz="3200" lang="zh-CN">
                  <a:solidFill>
                    <a:srgbClr val="CC00CC"/>
                  </a:solidFill>
                  <a:latin typeface="Times New Roman" pitchFamily="18" charset="0"/>
                </a:rPr>
                <a:t>抗</a:t>
              </a:r>
              <a:r>
                <a:rPr altLang="en-US" b="1" sz="3200" lang="zh-CN">
                  <a:latin typeface="Times New Roman" pitchFamily="18" charset="0"/>
                </a:rPr>
                <a:t>磁质内磁场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 nodeType="clickPar">
                      <p:stCondLst>
                        <p:cond delay="indefinite"/>
                      </p:stCondLst>
                      <p:childTnLst>
                        <p:par>
                          <p:cTn fill="hold" id="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"/>
                                        <p:tgtEl>
                                          <p:spTgt spid="10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 nodeType="clickPar">
                      <p:stCondLst>
                        <p:cond delay="indefinite"/>
                      </p:stCondLst>
                      <p:childTnLst>
                        <p:par>
                          <p:cTn fill="hold" id="4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4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</p:stCondLst>
                      <p:childTnLst>
                        <p:par>
                          <p:cTn fill="hold" id="4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52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36" grpId="0" uiExpand="0" build="whole" animBg="1"/>
      <p:bldP spid="1048837" grpId="0" uiExpand="0" build="whol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0" name="Text Box 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30287" y="1090612"/>
            <a:ext cx="3181350" cy="646112"/>
          </a:xfrm>
          <a:prstGeom prst="rect"/>
          <a:noFill/>
          <a:ln>
            <a:noFill/>
          </a:ln>
        </p:spPr>
      </p:pic>
      <p:graphicFrame>
        <p:nvGraphicFramePr>
          <p:cNvPr id="4194332" name=""/>
          <p:cNvGraphicFramePr>
            <a:graphicFrameLocks/>
          </p:cNvGraphicFramePr>
          <p:nvPr/>
        </p:nvGraphicFramePr>
        <p:xfrm rot="0">
          <a:off x="1138237" y="2257425"/>
          <a:ext cx="14890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spid="" imgH="1096962" imgW="1489075" showAsIcon="0" progId="Equation.3">
                  <p:embed followColorScheme="full"/>
                  <p:pic>
                    <p:nvPicPr>
                      <p:cNvPr id="2097191" name="Object 3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138237" y="2257425"/>
                        <a:ext cx="1489075" cy="1096962"/>
                      </a:xfrm>
                      <a:prstGeom prst="rect"/>
                      <a:gradFill rotWithShape="0">
                        <a:gsLst>
                          <a:gs pos="0">
                            <a:schemeClr val="accent1">
                              <a:alpha val="100000"/>
                            </a:schemeClr>
                          </a:gs>
                          <a:gs pos="50000">
                            <a:srgbClr val="FFFFFF">
                              <a:alpha val="100000"/>
                            </a:srgbClr>
                          </a:gs>
                          <a:gs pos="100000">
                            <a:schemeClr val="accent1">
                              <a:alpha val="100000"/>
                            </a:schemeClr>
                          </a:gs>
                        </a:gsLst>
                        <a:lin ang="5400000" scaled="1"/>
                      </a:gradFill>
                      <a:ln w="12700" cap="flat" cmpd="sng">
                        <a:solidFill>
                          <a:schemeClr val="lt2">
                            <a:alpha val="100000"/>
                          </a:schemeClr>
                        </a:solidFill>
                        <a:prstDash val="solid"/>
                        <a:round/>
                      </a:ln>
                    </p:spPr>
                  </p:pic>
                </p:oleObj>
              </mc:Choice>
              <mc:Fallback>
                <p:oleObj r:id="rId2" spid="" imgH="1096962" imgW="1489075" showAsIcon="0" progId="Equation.3">
                  <p:embed followColorScheme="full"/>
                  <p:pic>
                    <p:nvPicPr>
                      <p:cNvPr id="2097191" name="Object 3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138237" y="2257425"/>
                        <a:ext cx="1489075" cy="1096962"/>
                      </a:xfrm>
                      <a:prstGeom prst="rect"/>
                      <a:gradFill rotWithShape="0">
                        <a:gsLst>
                          <a:gs pos="0">
                            <a:schemeClr val="accent1">
                              <a:alpha val="100000"/>
                            </a:schemeClr>
                          </a:gs>
                          <a:gs pos="50000">
                            <a:srgbClr val="FFFFFF">
                              <a:alpha val="100000"/>
                            </a:srgbClr>
                          </a:gs>
                          <a:gs pos="100000">
                            <a:schemeClr val="accent1">
                              <a:alpha val="100000"/>
                            </a:schemeClr>
                          </a:gs>
                        </a:gsLst>
                        <a:lin ang="5400000" scaled="1"/>
                      </a:gradFill>
                      <a:ln w="12700" cap="flat" cmpd="sng">
                        <a:solidFill>
                          <a:schemeClr val="lt2">
                            <a:alpha val="100000"/>
                          </a:schemeClr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" name=""/>
          <p:cNvGrpSpPr/>
          <p:nvPr/>
        </p:nvGrpSpPr>
        <p:grpSpPr>
          <a:xfrm rot="0">
            <a:off x="3200400" y="1905000"/>
            <a:ext cx="1981200" cy="946150"/>
            <a:chOff x="2016" y="2380"/>
            <a:chExt cx="1248" cy="596"/>
          </a:xfrm>
        </p:grpSpPr>
        <p:sp>
          <p:nvSpPr>
            <p:cNvPr id="1048841" name="AutoShape 5"/>
            <p:cNvSpPr/>
            <p:nvPr/>
          </p:nvSpPr>
          <p:spPr>
            <a:xfrm rot="0">
              <a:off x="2016" y="2400"/>
              <a:ext cx="1056" cy="576"/>
            </a:xfrm>
            <a:prstGeom prst="wedgeRectCallout">
              <a:avLst>
                <a:gd name="adj1" fmla="val -74528"/>
                <a:gd name="adj2" fmla="val -5208"/>
              </a:avLst>
            </a:prstGeom>
            <a:gradFill rotWithShape="0">
              <a:gsLst>
                <a:gs pos="0">
                  <a:schemeClr val="folHlink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D60093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endParaRPr altLang="zh-CN" b="1" sz="28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8842" name="Text Box 6"/>
            <p:cNvSpPr txBox="1"/>
            <p:nvPr/>
          </p:nvSpPr>
          <p:spPr>
            <a:xfrm rot="0">
              <a:off x="2056" y="2380"/>
              <a:ext cx="1208" cy="596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2800" lang="zh-CN">
                  <a:latin typeface="Times New Roman" pitchFamily="18" charset="0"/>
                </a:rPr>
                <a:t>分子磁矩的矢量和</a:t>
              </a:r>
            </a:p>
          </p:txBody>
        </p:sp>
      </p:grpSp>
      <p:grpSp>
        <p:nvGrpSpPr>
          <p:cNvPr id="139" name=""/>
          <p:cNvGrpSpPr/>
          <p:nvPr/>
        </p:nvGrpSpPr>
        <p:grpSpPr>
          <a:xfrm rot="0">
            <a:off x="3276600" y="3200400"/>
            <a:ext cx="1981200" cy="533400"/>
            <a:chOff x="2064" y="3168"/>
            <a:chExt cx="1248" cy="336"/>
          </a:xfrm>
        </p:grpSpPr>
        <p:sp>
          <p:nvSpPr>
            <p:cNvPr id="1048843" name="AutoShape 8"/>
            <p:cNvSpPr/>
            <p:nvPr/>
          </p:nvSpPr>
          <p:spPr>
            <a:xfrm rot="0">
              <a:off x="2064" y="3168"/>
              <a:ext cx="1056" cy="336"/>
            </a:xfrm>
            <a:prstGeom prst="wedgeRectCallout">
              <a:avLst>
                <a:gd name="adj1" fmla="val -82861"/>
                <a:gd name="adj2" fmla="val -34819"/>
              </a:avLst>
            </a:prstGeom>
            <a:gradFill rotWithShape="0">
              <a:gsLst>
                <a:gs pos="0">
                  <a:schemeClr val="folHlink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folHlink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rgbClr val="D60093">
                  <a:alpha val="100000"/>
                </a:srgbClr>
              </a:solidFill>
              <a:prstDash val="solid"/>
              <a:round/>
            </a:ln>
          </p:spPr>
          <p:txBody>
            <a:bodyPr anchor="t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endParaRPr altLang="zh-CN" b="1" sz="2800" lang="zh-CN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048844" name="Text Box 9"/>
            <p:cNvSpPr txBox="1"/>
            <p:nvPr/>
          </p:nvSpPr>
          <p:spPr>
            <a:xfrm rot="0">
              <a:off x="2210" y="3168"/>
              <a:ext cx="1102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2800" lang="zh-CN">
                  <a:latin typeface="Times New Roman" pitchFamily="18" charset="0"/>
                </a:rPr>
                <a:t>体积元</a:t>
              </a:r>
            </a:p>
          </p:txBody>
        </p:sp>
      </p:grpSp>
      <p:grpSp>
        <p:nvGrpSpPr>
          <p:cNvPr id="140" name=""/>
          <p:cNvGrpSpPr/>
          <p:nvPr/>
        </p:nvGrpSpPr>
        <p:grpSpPr>
          <a:xfrm rot="0">
            <a:off x="5364162" y="2090737"/>
            <a:ext cx="2740025" cy="1182687"/>
            <a:chOff x="3520" y="1317"/>
            <a:chExt cx="1726" cy="745"/>
          </a:xfrm>
        </p:grpSpPr>
        <p:graphicFrame>
          <p:nvGraphicFramePr>
            <p:cNvPr id="4194333" name=""/>
            <p:cNvGraphicFramePr>
              <a:graphicFrameLocks/>
            </p:cNvGraphicFramePr>
            <p:nvPr/>
          </p:nvGraphicFramePr>
          <p:xfrm rot="0">
            <a:off x="4291" y="1752"/>
            <a:ext cx="758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spid="" imgH="310" imgW="758" showAsIcon="0" progId="Equation.3">
                    <p:embed followColorScheme="full"/>
                    <p:pic>
                      <p:nvPicPr>
                        <p:cNvPr id="2097192" name="Object 1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91" y="1752"/>
                          <a:ext cx="758" cy="31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4" spid="" imgH="310" imgW="758" showAsIcon="0" progId="Equation.3">
                    <p:embed followColorScheme="full"/>
                    <p:pic>
                      <p:nvPicPr>
                        <p:cNvPr id="2097192" name="Object 12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5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4291" y="1752"/>
                          <a:ext cx="758" cy="310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845" name="Text Box 13"/>
            <p:cNvSpPr txBox="1"/>
            <p:nvPr/>
          </p:nvSpPr>
          <p:spPr>
            <a:xfrm rot="0">
              <a:off x="3520" y="1317"/>
              <a:ext cx="1726" cy="36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3200" lang="zh-CN">
                  <a:latin typeface="Times New Roman" pitchFamily="18" charset="0"/>
                </a:rPr>
                <a:t>单位（安</a:t>
              </a:r>
              <a:r>
                <a:rPr altLang="zh-CN" b="1" sz="3200" lang="en-US">
                  <a:latin typeface="Times New Roman" pitchFamily="18" charset="0"/>
                </a:rPr>
                <a:t>/</a:t>
              </a:r>
              <a:r>
                <a:rPr altLang="en-US" b="1" sz="3200" lang="zh-CN">
                  <a:latin typeface="Times New Roman" pitchFamily="18" charset="0"/>
                </a:rPr>
                <a:t>米）</a:t>
              </a:r>
            </a:p>
          </p:txBody>
        </p:sp>
      </p:grpSp>
      <p:grpSp>
        <p:nvGrpSpPr>
          <p:cNvPr id="141" name=""/>
          <p:cNvGrpSpPr/>
          <p:nvPr/>
        </p:nvGrpSpPr>
        <p:grpSpPr>
          <a:xfrm rot="0">
            <a:off x="685800" y="4545012"/>
            <a:ext cx="8132762" cy="790575"/>
            <a:chOff x="387" y="2863"/>
            <a:chExt cx="4625" cy="498"/>
          </a:xfrm>
        </p:grpSpPr>
        <p:sp>
          <p:nvSpPr>
            <p:cNvPr id="1048846" name="Rectangle 21"/>
            <p:cNvSpPr/>
            <p:nvPr/>
          </p:nvSpPr>
          <p:spPr>
            <a:xfrm rot="0">
              <a:off x="387" y="2886"/>
              <a:ext cx="4534" cy="475"/>
            </a:xfrm>
            <a:prstGeom prst="rect"/>
            <a:gradFill rotWithShape="0">
              <a:gsLst>
                <a:gs pos="0">
                  <a:schemeClr val="accent1">
                    <a:alpha val="100000"/>
                  </a:schemeClr>
                </a:gs>
                <a:gs pos="50000">
                  <a:schemeClr val="l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  <a:ln w="9525" cap="flat" cmpd="sng">
              <a:solidFill>
                <a:schemeClr val="lt2">
                  <a:alpha val="100000"/>
                </a:schemeClr>
              </a:solidFill>
              <a:prstDash val="solid"/>
              <a:round/>
            </a:ln>
          </p:spPr>
          <p:txBody>
            <a:bodyPr anchor="ctr" bIns="45720" lIns="91440" rIns="91440" tIns="45720" vert="horz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>
                <a:lnSpc>
                  <a:spcPct val="120000"/>
                </a:lnSpc>
              </a:pPr>
              <a:endParaRPr altLang="zh-CN" b="1" sz="2800" lang="zh-CN">
                <a:solidFill>
                  <a:schemeClr val="lt2"/>
                </a:solidFill>
                <a:latin typeface="Times New Roman" pitchFamily="18" charset="0"/>
              </a:endParaRPr>
            </a:p>
          </p:txBody>
        </p:sp>
        <p:sp>
          <p:nvSpPr>
            <p:cNvPr id="1048847" name="Text Box 22"/>
            <p:cNvSpPr txBox="1"/>
            <p:nvPr/>
          </p:nvSpPr>
          <p:spPr>
            <a:xfrm rot="0">
              <a:off x="387" y="2863"/>
              <a:ext cx="4625" cy="430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lnSpc>
                  <a:spcPct val="120000"/>
                </a:lnSpc>
              </a:pPr>
              <a:r>
                <a:rPr altLang="en-US" b="1" sz="3200" lang="zh-CN">
                  <a:solidFill>
                    <a:srgbClr val="CC0000"/>
                  </a:solidFill>
                  <a:latin typeface="Times New Roman" pitchFamily="18" charset="0"/>
                </a:rPr>
                <a:t>意义    </a:t>
              </a:r>
              <a:r>
                <a:rPr altLang="zh-CN" b="1" sz="3200" lang="en-US">
                  <a:solidFill>
                    <a:srgbClr val="1C1C1C"/>
                  </a:solidFill>
                  <a:latin typeface="Times New Roman" pitchFamily="18" charset="0"/>
                </a:rPr>
                <a:t>磁介质中单位体积内分子的合磁矩.</a:t>
              </a:r>
            </a:p>
          </p:txBody>
        </p:sp>
      </p:grpSp>
      <p:sp>
        <p:nvSpPr>
          <p:cNvPr id="1048848" name="文本框 1"/>
          <p:cNvSpPr txBox="1"/>
          <p:nvPr/>
        </p:nvSpPr>
        <p:spPr>
          <a:xfrm rot="0">
            <a:off x="1054100" y="377825"/>
            <a:ext cx="2792412" cy="584200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en-US" b="1" sz="3200" lang="zh-CN">
                <a:solidFill>
                  <a:srgbClr val="FF0000"/>
                </a:solidFill>
              </a:rPr>
              <a:t>量化磁化程度</a:t>
            </a:r>
            <a:r>
              <a:rPr altLang="zh-CN" b="1" sz="3200" lang="en-US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048849" name="矩形 2"/>
          <p:cNvSpPr/>
          <p:nvPr/>
        </p:nvSpPr>
        <p:spPr>
          <a:xfrm rot="0">
            <a:off x="3846512" y="369887"/>
            <a:ext cx="2657475" cy="5857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en-US" b="1" sz="3200" lang="zh-CN">
                <a:solidFill>
                  <a:srgbClr val="FF0000"/>
                </a:solidFill>
              </a:rPr>
              <a:t>总的磁矩变化</a:t>
            </a:r>
          </a:p>
        </p:txBody>
      </p: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 nodeType="clickPar">
                      <p:stCondLst>
                        <p:cond delay="indefinite"/>
                      </p:stCondLst>
                      <p:childTnLst>
                        <p:par>
                          <p:cTn fill="hold" id="1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3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dur="500" id="22"/>
                                        <p:tgtEl>
                                          <p:spTgt spid="419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 nodeType="clickPar">
                      <p:stCondLst>
                        <p:cond delay="indefinite"/>
                      </p:stCondLst>
                      <p:childTnLst>
                        <p:par>
                          <p:cTn fill="hold" id="2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7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</p:stCondLst>
                      <p:childTnLst>
                        <p:par>
                          <p:cTn fill="hold" id="2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2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 nodeType="clickPar">
                      <p:stCondLst>
                        <p:cond delay="indefinite"/>
                      </p:stCondLst>
                      <p:childTnLst>
                        <p:par>
                          <p:cTn fill="hold" id="3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37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" nodeType="clickPar">
                      <p:stCondLst>
                        <p:cond delay="indefinite"/>
                      </p:stCondLst>
                      <p:childTnLst>
                        <p:par>
                          <p:cTn fill="hold" id="3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4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8" grpId="0" uiExpand="0" build="whole"/>
      <p:bldP spid="1048849" grpId="0" uiExpand="0" build="whol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1" showMasterSp="1">
  <p:cSld>
    <p:spTree>
      <p:nvGrpSpPr>
        <p:cNvPr id="14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50" name="Text Box 73"/>
          <p:cNvSpPr txBox="1"/>
          <p:nvPr/>
        </p:nvSpPr>
        <p:spPr>
          <a:xfrm rot="0">
            <a:off x="638175" y="554037"/>
            <a:ext cx="7329487" cy="706437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4000" lang="zh-CN">
                <a:solidFill>
                  <a:srgbClr val="FF0000"/>
                </a:solidFill>
                <a:latin typeface="Times New Roman" pitchFamily="18" charset="0"/>
              </a:rPr>
              <a:t>磁化面电流与磁化强度的关系？</a:t>
            </a:r>
          </a:p>
        </p:txBody>
      </p:sp>
      <p:pic>
        <p:nvPicPr>
          <p:cNvPr id="2097193" name="图片 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14337" y="1917700"/>
            <a:ext cx="3581400" cy="1377950"/>
          </a:xfrm>
          <a:prstGeom prst="rect"/>
          <a:noFill/>
          <a:ln>
            <a:noFill/>
          </a:ln>
        </p:spPr>
      </p:pic>
      <p:cxnSp>
        <p:nvCxnSpPr>
          <p:cNvPr id="3145729" name="直接连接符 3"/>
          <p:cNvCxnSpPr>
            <a:cxnSpLocks/>
          </p:cNvCxnSpPr>
          <p:nvPr/>
        </p:nvCxnSpPr>
        <p:spPr>
          <a:xfrm rot="0" flipH="1">
            <a:off x="793750" y="3295650"/>
            <a:ext cx="0" cy="508000"/>
          </a:xfrm>
          <a:prstGeom prst="line"/>
          <a:noFill/>
          <a:ln w="6350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cxnSp>
        <p:nvCxnSpPr>
          <p:cNvPr id="3145730" name="直接连接符 4"/>
          <p:cNvCxnSpPr>
            <a:cxnSpLocks/>
          </p:cNvCxnSpPr>
          <p:nvPr/>
        </p:nvCxnSpPr>
        <p:spPr>
          <a:xfrm rot="0" flipH="1">
            <a:off x="3652837" y="3281362"/>
            <a:ext cx="0" cy="508000"/>
          </a:xfrm>
          <a:prstGeom prst="line"/>
          <a:noFill/>
          <a:ln w="6350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cxnSp>
        <p:nvCxnSpPr>
          <p:cNvPr id="3145731" name="直接箭头连接符 5"/>
          <p:cNvCxnSpPr>
            <a:cxnSpLocks/>
          </p:cNvCxnSpPr>
          <p:nvPr/>
        </p:nvCxnSpPr>
        <p:spPr>
          <a:xfrm rot="0" flipV="1">
            <a:off x="812800" y="3500437"/>
            <a:ext cx="2822575" cy="0"/>
          </a:xfrm>
          <a:prstGeom prst="straightConnector1"/>
          <a:noFill/>
          <a:ln w="6350" cap="flat" cmpd="sng">
            <a:solidFill>
              <a:srgbClr val="FF0000">
                <a:alpha val="100000"/>
              </a:srgbClr>
            </a:solidFill>
            <a:prstDash val="solid"/>
            <a:miter/>
            <a:headEnd type="arrow" w="med" len="med"/>
            <a:tailEnd type="arrow" w="med" len="med"/>
          </a:ln>
        </p:spPr>
      </p:cxnSp>
      <p:sp>
        <p:nvSpPr>
          <p:cNvPr id="1048851" name="文本框 6"/>
          <p:cNvSpPr txBox="1"/>
          <p:nvPr/>
        </p:nvSpPr>
        <p:spPr>
          <a:xfrm rot="0">
            <a:off x="1812925" y="3403600"/>
            <a:ext cx="454025" cy="584200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b="1" sz="3200" i="1" lang="en-US">
                <a:latin typeface="Times New Roman" pitchFamily="18" charset="0"/>
              </a:rPr>
              <a:t>L</a:t>
            </a:r>
          </a:p>
        </p:txBody>
      </p:sp>
      <p:sp>
        <p:nvSpPr>
          <p:cNvPr id="1048852" name="文本框 7"/>
          <p:cNvSpPr txBox="1"/>
          <p:nvPr/>
        </p:nvSpPr>
        <p:spPr>
          <a:xfrm rot="0">
            <a:off x="4260850" y="1917700"/>
            <a:ext cx="4856162" cy="644525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sz="3600" i="1" lang="en-US">
                <a:latin typeface="Times New Roman" pitchFamily="18" charset="0"/>
              </a:rPr>
              <a:t>I</a:t>
            </a:r>
            <a:r>
              <a:rPr altLang="zh-CN" baseline="-25000" sz="3600" lang="en-US">
                <a:latin typeface="Times New Roman" pitchFamily="18" charset="0"/>
              </a:rPr>
              <a:t>S</a:t>
            </a:r>
            <a:r>
              <a:rPr altLang="en-US" sz="3600" lang="zh-CN">
                <a:latin typeface="Times New Roman" pitchFamily="18" charset="0"/>
              </a:rPr>
              <a:t>: 单位长度的磁化电流</a:t>
            </a:r>
            <a:r>
              <a:rPr altLang="zh-CN" baseline="-25000" sz="3600" lang="en-US">
                <a:latin typeface="Times New Roman" pitchFamily="18" charset="0"/>
              </a:rPr>
              <a:t> </a:t>
            </a:r>
          </a:p>
        </p:txBody>
      </p:sp>
      <p:sp>
        <p:nvSpPr>
          <p:cNvPr id="1048853" name="文本框 8"/>
          <p:cNvSpPr txBox="1"/>
          <p:nvPr/>
        </p:nvSpPr>
        <p:spPr>
          <a:xfrm rot="0">
            <a:off x="4078287" y="2740025"/>
            <a:ext cx="4522787" cy="646112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en-US" sz="3600" lang="zh-CN">
                <a:latin typeface="Times New Roman" pitchFamily="18" charset="0"/>
              </a:rPr>
              <a:t>总的磁化电流</a:t>
            </a:r>
            <a:r>
              <a:rPr altLang="zh-CN" sz="3600" i="1" lang="en-US">
                <a:latin typeface="Times New Roman" pitchFamily="18" charset="0"/>
              </a:rPr>
              <a:t>：I=I</a:t>
            </a:r>
            <a:r>
              <a:rPr altLang="zh-CN" baseline="-25000" sz="3600" i="1" lang="en-US">
                <a:latin typeface="Times New Roman" pitchFamily="18" charset="0"/>
              </a:rPr>
              <a:t>S</a:t>
            </a:r>
            <a:r>
              <a:rPr altLang="zh-CN" sz="3600" i="1" lang="en-US">
                <a:latin typeface="Times New Roman" pitchFamily="18" charset="0"/>
              </a:rPr>
              <a:t>L</a:t>
            </a:r>
            <a:r>
              <a:rPr altLang="zh-CN" baseline="-25000" sz="3600" lang="en-US">
                <a:latin typeface="Times New Roman" pitchFamily="18" charset="0"/>
              </a:rPr>
              <a:t> </a:t>
            </a:r>
          </a:p>
        </p:txBody>
      </p:sp>
      <p:grpSp>
        <p:nvGrpSpPr>
          <p:cNvPr id="143" name=""/>
          <p:cNvGrpSpPr/>
          <p:nvPr/>
        </p:nvGrpSpPr>
        <p:grpSpPr>
          <a:xfrm rot="0">
            <a:off x="3995737" y="3676650"/>
            <a:ext cx="4932362" cy="669925"/>
            <a:chOff x="3995738" y="3676650"/>
            <a:chExt cx="4932362" cy="669925"/>
          </a:xfrm>
        </p:grpSpPr>
        <p:sp>
          <p:nvSpPr>
            <p:cNvPr id="1048854" name="文本框 9"/>
            <p:cNvSpPr txBox="1"/>
            <p:nvPr/>
          </p:nvSpPr>
          <p:spPr>
            <a:xfrm rot="0">
              <a:off x="3995738" y="3676650"/>
              <a:ext cx="2468562" cy="64452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lvl="0"/>
              <a:r>
                <a:rPr altLang="en-US" sz="3600" lang="zh-CN">
                  <a:latin typeface="Times New Roman" pitchFamily="18" charset="0"/>
                </a:rPr>
                <a:t>总的磁矩：</a:t>
              </a:r>
            </a:p>
          </p:txBody>
        </p:sp>
        <p:pic>
          <p:nvPicPr>
            <p:cNvPr id="2097194" name="图片 10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 l="30049" t="0" r="33472" b="45671"/>
            <a:stretch>
              <a:fillRect/>
            </a:stretch>
          </p:blipFill>
          <p:spPr>
            <a:xfrm rot="0">
              <a:off x="6067425" y="3702050"/>
              <a:ext cx="896938" cy="630238"/>
            </a:xfrm>
            <a:prstGeom prst="rect"/>
            <a:noFill/>
            <a:ln>
              <a:noFill/>
            </a:ln>
          </p:spPr>
        </p:pic>
        <p:sp>
          <p:nvSpPr>
            <p:cNvPr id="1048855" name="文本框 11"/>
            <p:cNvSpPr txBox="1"/>
            <p:nvPr/>
          </p:nvSpPr>
          <p:spPr>
            <a:xfrm rot="0">
              <a:off x="6964363" y="3702050"/>
              <a:ext cx="1963737" cy="64452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lvl="0"/>
              <a:r>
                <a:rPr altLang="zh-CN" sz="3600" i="1" lang="en-US">
                  <a:latin typeface="Times New Roman" pitchFamily="18" charset="0"/>
                </a:rPr>
                <a:t>=IS=I</a:t>
              </a:r>
              <a:r>
                <a:rPr altLang="zh-CN" baseline="-25000" sz="3600" i="1" lang="en-US">
                  <a:latin typeface="Times New Roman" pitchFamily="18" charset="0"/>
                </a:rPr>
                <a:t>S</a:t>
              </a:r>
              <a:r>
                <a:rPr altLang="zh-CN" sz="3600" i="1" lang="en-US">
                  <a:latin typeface="Times New Roman" pitchFamily="18" charset="0"/>
                </a:rPr>
                <a:t>LS</a:t>
              </a:r>
            </a:p>
          </p:txBody>
        </p:sp>
      </p:grpSp>
      <p:sp>
        <p:nvSpPr>
          <p:cNvPr id="1048856" name="文本框 13"/>
          <p:cNvSpPr txBox="1"/>
          <p:nvPr/>
        </p:nvSpPr>
        <p:spPr>
          <a:xfrm rot="0">
            <a:off x="1317625" y="4640262"/>
            <a:ext cx="1555750" cy="646112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en-US" sz="3600" lang="zh-CN">
                <a:latin typeface="Times New Roman" pitchFamily="18" charset="0"/>
              </a:rPr>
              <a:t>又因为</a:t>
            </a:r>
          </a:p>
        </p:txBody>
      </p:sp>
      <p:pic>
        <p:nvPicPr>
          <p:cNvPr id="2097195" name="图片 14"/>
          <p:cNvPicPr>
            <a:picLocks/>
          </p:cNvPicPr>
          <p:nvPr/>
        </p:nvPicPr>
        <p:blipFill>
          <a:blip xmlns:r="http://schemas.openxmlformats.org/officeDocument/2006/relationships" r:embed="rId2"/>
          <a:srcRect l="30051" t="0" r="33472" b="45671"/>
          <a:stretch>
            <a:fillRect/>
          </a:stretch>
        </p:blipFill>
        <p:spPr>
          <a:xfrm rot="0">
            <a:off x="2873375" y="4648200"/>
            <a:ext cx="896937" cy="630237"/>
          </a:xfrm>
          <a:prstGeom prst="rect"/>
          <a:noFill/>
          <a:ln>
            <a:noFill/>
          </a:ln>
        </p:spPr>
      </p:pic>
      <p:sp>
        <p:nvSpPr>
          <p:cNvPr id="1048857" name="文本框 15"/>
          <p:cNvSpPr txBox="1"/>
          <p:nvPr/>
        </p:nvSpPr>
        <p:spPr>
          <a:xfrm rot="0">
            <a:off x="3770312" y="4648200"/>
            <a:ext cx="2324100" cy="644525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sz="3600" i="1" lang="en-US">
                <a:latin typeface="Times New Roman" pitchFamily="18" charset="0"/>
              </a:rPr>
              <a:t>=MV=MLS</a:t>
            </a:r>
          </a:p>
        </p:txBody>
      </p:sp>
      <p:sp>
        <p:nvSpPr>
          <p:cNvPr id="1048858" name="文本框 16"/>
          <p:cNvSpPr txBox="1"/>
          <p:nvPr/>
        </p:nvSpPr>
        <p:spPr>
          <a:xfrm rot="0">
            <a:off x="1452562" y="5781675"/>
            <a:ext cx="1173162" cy="644525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lvl="0"/>
            <a:r>
              <a:rPr altLang="zh-CN" sz="3600" i="1" lang="en-US">
                <a:solidFill>
                  <a:srgbClr val="FF0000"/>
                </a:solidFill>
                <a:latin typeface="Times New Roman" pitchFamily="18" charset="0"/>
              </a:rPr>
              <a:t>M=I</a:t>
            </a:r>
            <a:r>
              <a:rPr altLang="zh-CN" baseline="-25000" sz="3600" i="1" lang="en-US">
                <a:solidFill>
                  <a:srgbClr val="FF0000"/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1048859" name="Text Box 73"/>
          <p:cNvSpPr txBox="1"/>
          <p:nvPr/>
        </p:nvSpPr>
        <p:spPr>
          <a:xfrm rot="0">
            <a:off x="2873375" y="5837237"/>
            <a:ext cx="5708650" cy="523875"/>
          </a:xfrm>
          <a:prstGeom prst="rect"/>
          <a:solidFill>
            <a:srgbClr val="FFFF00"/>
          </a:solidFill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2800" lang="zh-CN">
                <a:solidFill>
                  <a:srgbClr val="FF0000"/>
                </a:solidFill>
                <a:latin typeface="Times New Roman" pitchFamily="18" charset="0"/>
              </a:rPr>
              <a:t>磁化面电流密度数值上  </a:t>
            </a:r>
            <a:r>
              <a:rPr altLang="zh-CN" b="1" sz="2800" lang="en-US">
                <a:solidFill>
                  <a:srgbClr val="FF0000"/>
                </a:solidFill>
                <a:latin typeface="Times New Roman" pitchFamily="18" charset="0"/>
              </a:rPr>
              <a:t>= </a:t>
            </a:r>
            <a:r>
              <a:rPr altLang="en-US" b="1" sz="2800" lang="zh-CN">
                <a:solidFill>
                  <a:srgbClr val="FF0000"/>
                </a:solidFill>
                <a:latin typeface="Times New Roman" pitchFamily="18" charset="0"/>
              </a:rPr>
              <a:t>磁化强度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 nodeType="clickPar">
                      <p:stCondLst>
                        <p:cond delay="indefinite"/>
                      </p:stCondLst>
                      <p:childTnLst>
                        <p:par>
                          <p:cTn fill="hold" id="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10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" nodeType="clickPar">
                      <p:stCondLst>
                        <p:cond delay="indefinite"/>
                      </p:stCondLst>
                      <p:childTnLst>
                        <p:par>
                          <p:cTn fill="hold" id="1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 nodeType="clickPar">
                      <p:stCondLst>
                        <p:cond delay="indefinite"/>
                      </p:stCondLst>
                      <p:childTnLst>
                        <p:par>
                          <p:cTn fill="hold" id="1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1"/>
                                        <p:tgtEl>
                                          <p:spTgt spid="104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4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7"/>
                                        <p:tgtEl>
                                          <p:spTgt spid="10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</p:stCondLst>
                      <p:childTnLst>
                        <p:par>
                          <p:cTn fill="hold" id="2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 nodeType="clickPar">
                      <p:stCondLst>
                        <p:cond delay="indefinite"/>
                      </p:stCondLst>
                      <p:childTnLst>
                        <p:par>
                          <p:cTn fill="hold" id="33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36"/>
                                        <p:tgtEl>
                                          <p:spTgt spid="104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2" grpId="0" uiExpand="0" build="whole"/>
      <p:bldP spid="1048852" grpId="1" uiExpand="0" build="whole"/>
      <p:bldP spid="1048853" grpId="0" uiExpand="0" build="whole"/>
      <p:bldP spid="1048853" grpId="1" uiExpand="0" build="whole"/>
      <p:bldP spid="1048856" grpId="0" uiExpand="0" build="whole"/>
      <p:bldP spid="1048856" grpId="1" uiExpand="0" build="whole"/>
      <p:bldP spid="1048857" grpId="0" uiExpand="0" build="whole"/>
      <p:bldP spid="1048857" grpId="1" uiExpand="0" build="whole"/>
      <p:bldP spid="1048858" grpId="0" uiExpand="0" build="whole" animBg="1"/>
      <p:bldP spid="1048858" grpId="1" uiExpand="0" build="whole"/>
      <p:bldP spid="1048859" grpId="0" uiExpand="0" build="whole" animBg="1"/>
      <p:bldP spid="1048859" grpId="1" uiExpand="0" build="whol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1" showMasterSp="1">
  <p:cSld>
    <p:spTree>
      <p:nvGrpSpPr>
        <p:cNvPr id="1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60" name="Rectangle 2"/>
          <p:cNvSpPr/>
          <p:nvPr/>
        </p:nvSpPr>
        <p:spPr>
          <a:xfrm rot="0">
            <a:off x="2493962" y="238125"/>
            <a:ext cx="4167187" cy="409575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eaLnBrk="1" hangingPunct="1" latinLnBrk="1" lvl="0"/>
            <a:r>
              <a:rPr altLang="en-US" b="1" sz="2400" lang="zh-CN">
                <a:solidFill>
                  <a:srgbClr val="FF0000"/>
                </a:solidFill>
                <a:latin typeface="Times New Roman" pitchFamily="18" charset="0"/>
              </a:rPr>
              <a:t>二   磁介质中的安培环路定理</a:t>
            </a:r>
          </a:p>
        </p:txBody>
      </p:sp>
      <p:sp>
        <p:nvSpPr>
          <p:cNvPr id="1048861" name="Rectangle 5"/>
          <p:cNvSpPr/>
          <p:nvPr/>
        </p:nvSpPr>
        <p:spPr>
          <a:xfrm rot="0">
            <a:off x="5284787" y="1398587"/>
            <a:ext cx="3671887" cy="1943100"/>
          </a:xfrm>
          <a:prstGeom prst="rect"/>
          <a:solidFill>
            <a:schemeClr val="lt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anchor="ctr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lang="zh-CN"/>
          </a:p>
        </p:txBody>
      </p:sp>
      <p:sp>
        <p:nvSpPr>
          <p:cNvPr id="1048862" name="Rectangle 6"/>
          <p:cNvSpPr/>
          <p:nvPr/>
        </p:nvSpPr>
        <p:spPr>
          <a:xfrm rot="0">
            <a:off x="5992812" y="1543050"/>
            <a:ext cx="1582737" cy="376237"/>
          </a:xfrm>
          <a:prstGeom prst="rect"/>
          <a:noFill/>
          <a:ln w="38100" cap="flat" cmpd="sng">
            <a:solidFill>
              <a:srgbClr val="FF00FF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lang="zh-CN"/>
          </a:p>
        </p:txBody>
      </p:sp>
      <p:sp>
        <p:nvSpPr>
          <p:cNvPr id="1048863" name="AutoShape 8"/>
          <p:cNvSpPr/>
          <p:nvPr/>
        </p:nvSpPr>
        <p:spPr>
          <a:xfrm rot="5400000">
            <a:off x="6581775" y="806450"/>
            <a:ext cx="1295400" cy="3346450"/>
          </a:xfrm>
          <a:prstGeom prst="can">
            <a:avLst>
              <a:gd name="adj" fmla="val 69845"/>
            </a:avLst>
          </a:prstGeom>
          <a:solidFill>
            <a:srgbClr val="3366FF">
              <a:alpha val="50195"/>
            </a:srgbClr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anchor="ctr" bIns="45720" lIns="91440" rIns="91440" tIns="45720" vert="horz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lang="zh-CN"/>
          </a:p>
        </p:txBody>
      </p:sp>
      <p:sp>
        <p:nvSpPr>
          <p:cNvPr id="1048864" name="Text Box 9"/>
          <p:cNvSpPr txBox="1"/>
          <p:nvPr/>
        </p:nvSpPr>
        <p:spPr>
          <a:xfrm rot="0">
            <a:off x="8232775" y="1908175"/>
            <a:ext cx="563562" cy="118745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2400" lang="zh-CN">
                <a:solidFill>
                  <a:schemeClr val="lt1"/>
                </a:solidFill>
                <a:latin typeface="Times New Roman" pitchFamily="18" charset="0"/>
              </a:rPr>
              <a:t>顺</a:t>
            </a:r>
          </a:p>
          <a:p>
            <a:pPr eaLnBrk="1" hangingPunct="1" latinLnBrk="1" lvl="0"/>
            <a:r>
              <a:rPr altLang="en-US" b="1" sz="2400" lang="zh-CN">
                <a:solidFill>
                  <a:schemeClr val="lt1"/>
                </a:solidFill>
                <a:latin typeface="Times New Roman" pitchFamily="18" charset="0"/>
              </a:rPr>
              <a:t>磁</a:t>
            </a:r>
          </a:p>
          <a:p>
            <a:pPr eaLnBrk="1" hangingPunct="1" latinLnBrk="1" lvl="0"/>
            <a:r>
              <a:rPr altLang="en-US" b="1" sz="2400" lang="zh-CN">
                <a:solidFill>
                  <a:schemeClr val="lt1"/>
                </a:solidFill>
                <a:latin typeface="Times New Roman" pitchFamily="18" charset="0"/>
              </a:rPr>
              <a:t>质</a:t>
            </a:r>
          </a:p>
        </p:txBody>
      </p:sp>
      <p:grpSp>
        <p:nvGrpSpPr>
          <p:cNvPr id="145" name=""/>
          <p:cNvGrpSpPr/>
          <p:nvPr/>
        </p:nvGrpSpPr>
        <p:grpSpPr>
          <a:xfrm rot="0">
            <a:off x="5314950" y="1831975"/>
            <a:ext cx="2847975" cy="1406525"/>
            <a:chOff x="5322737" y="2349624"/>
            <a:chExt cx="2848141" cy="1406221"/>
          </a:xfrm>
        </p:grpSpPr>
        <p:grpSp>
          <p:nvGrpSpPr>
            <p:cNvPr id="146" name=""/>
            <p:cNvGrpSpPr/>
            <p:nvPr/>
          </p:nvGrpSpPr>
          <p:grpSpPr>
            <a:xfrm rot="0">
              <a:off x="5705013" y="2349624"/>
              <a:ext cx="2465865" cy="1295400"/>
              <a:chOff x="5705013" y="2349624"/>
              <a:chExt cx="2465865" cy="1295400"/>
            </a:xfrm>
          </p:grpSpPr>
          <p:grpSp>
            <p:nvGrpSpPr>
              <p:cNvPr id="147" name=""/>
              <p:cNvGrpSpPr/>
              <p:nvPr/>
            </p:nvGrpSpPr>
            <p:grpSpPr>
              <a:xfrm rot="0">
                <a:off x="655045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65" name="Arc 12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66" name="Arc 13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48" name=""/>
              <p:cNvGrpSpPr/>
              <p:nvPr/>
            </p:nvGrpSpPr>
            <p:grpSpPr>
              <a:xfrm rot="0">
                <a:off x="6339093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67" name="Arc 15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68" name="Arc 16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49" name=""/>
              <p:cNvGrpSpPr/>
              <p:nvPr/>
            </p:nvGrpSpPr>
            <p:grpSpPr>
              <a:xfrm rot="0">
                <a:off x="676181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69" name="Arc 18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70" name="Arc 19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0" name=""/>
              <p:cNvGrpSpPr/>
              <p:nvPr/>
            </p:nvGrpSpPr>
            <p:grpSpPr>
              <a:xfrm rot="0">
                <a:off x="6127733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71" name="Arc 21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72" name="Arc 22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1" name=""/>
              <p:cNvGrpSpPr/>
              <p:nvPr/>
            </p:nvGrpSpPr>
            <p:grpSpPr>
              <a:xfrm rot="0">
                <a:off x="5916373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73" name="Arc 24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74" name="Arc 25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2" name=""/>
              <p:cNvGrpSpPr/>
              <p:nvPr/>
            </p:nvGrpSpPr>
            <p:grpSpPr>
              <a:xfrm rot="0">
                <a:off x="5705013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75" name="Arc 27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76" name="Arc 28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3" name=""/>
              <p:cNvGrpSpPr/>
              <p:nvPr/>
            </p:nvGrpSpPr>
            <p:grpSpPr>
              <a:xfrm rot="0">
                <a:off x="697317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77" name="Arc 30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78" name="Arc 31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4" name=""/>
              <p:cNvGrpSpPr/>
              <p:nvPr/>
            </p:nvGrpSpPr>
            <p:grpSpPr>
              <a:xfrm rot="0">
                <a:off x="718453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79" name="Arc 33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80" name="Arc 34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5" name=""/>
              <p:cNvGrpSpPr/>
              <p:nvPr/>
            </p:nvGrpSpPr>
            <p:grpSpPr>
              <a:xfrm rot="0">
                <a:off x="739589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81" name="Arc 36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82" name="Arc 37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6" name=""/>
              <p:cNvGrpSpPr/>
              <p:nvPr/>
            </p:nvGrpSpPr>
            <p:grpSpPr>
              <a:xfrm rot="0">
                <a:off x="760725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83" name="Arc 39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84" name="Arc 40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  <p:grpSp>
            <p:nvGrpSpPr>
              <p:cNvPr id="157" name=""/>
              <p:cNvGrpSpPr/>
              <p:nvPr/>
            </p:nvGrpSpPr>
            <p:grpSpPr>
              <a:xfrm rot="0">
                <a:off x="7818612" y="2349624"/>
                <a:ext cx="352266" cy="1295400"/>
                <a:chOff x="4080" y="2064"/>
                <a:chExt cx="240" cy="1008"/>
              </a:xfrm>
            </p:grpSpPr>
            <p:sp>
              <p:nvSpPr>
                <p:cNvPr id="1048885" name="Arc 42"/>
                <p:cNvSpPr/>
                <p:nvPr/>
              </p:nvSpPr>
              <p:spPr bwMode="auto">
                <a:xfrm rot="0" flipH="1">
                  <a:off x="4080" y="2064"/>
                  <a:ext cx="240" cy="480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048886" name="Arc 43"/>
                <p:cNvSpPr/>
                <p:nvPr/>
              </p:nvSpPr>
              <p:spPr bwMode="auto">
                <a:xfrm rot="0" flipH="1" flipV="1">
                  <a:off x="4080" y="2544"/>
                  <a:ext cx="240" cy="528"/>
                </a:xfrm>
                <a:custGeom>
                  <a:avLst/>
                  <a:ahLst/>
                  <a:rect l="0" t="0" r="r" b="b"/>
                  <a:pathLst>
                    <a:path w="21600" h="21600" fill="none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rgbClr val="FFFF00">
                      <a:alpha val="100000"/>
                    </a:srgbClr>
                  </a:solidFill>
                  <a:prstDash val="solid"/>
                  <a:round/>
                </a:ln>
              </p:spPr>
            </p:sp>
          </p:grpSp>
        </p:grpSp>
        <p:grpSp>
          <p:nvGrpSpPr>
            <p:cNvPr id="158" name=""/>
            <p:cNvGrpSpPr/>
            <p:nvPr/>
          </p:nvGrpSpPr>
          <p:grpSpPr>
            <a:xfrm rot="0">
              <a:off x="5705013" y="2843110"/>
              <a:ext cx="2113599" cy="246743"/>
              <a:chOff x="5705013" y="2843110"/>
              <a:chExt cx="2113599" cy="246743"/>
            </a:xfrm>
          </p:grpSpPr>
          <p:sp>
            <p:nvSpPr>
              <p:cNvPr id="1048887" name="Line 44"/>
              <p:cNvSpPr/>
              <p:nvPr/>
            </p:nvSpPr>
            <p:spPr>
              <a:xfrm rot="0" flipV="1">
                <a:off x="5705013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88" name="Line 45"/>
              <p:cNvSpPr/>
              <p:nvPr/>
            </p:nvSpPr>
            <p:spPr>
              <a:xfrm rot="0" flipV="1">
                <a:off x="5916373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89" name="Line 46"/>
              <p:cNvSpPr/>
              <p:nvPr/>
            </p:nvSpPr>
            <p:spPr>
              <a:xfrm rot="0" flipV="1">
                <a:off x="718453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0" name="Line 47"/>
              <p:cNvSpPr/>
              <p:nvPr/>
            </p:nvSpPr>
            <p:spPr>
              <a:xfrm rot="0" flipV="1">
                <a:off x="6127733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1" name="Line 48"/>
              <p:cNvSpPr/>
              <p:nvPr/>
            </p:nvSpPr>
            <p:spPr>
              <a:xfrm rot="0" flipV="1">
                <a:off x="6339093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2" name="Line 49"/>
              <p:cNvSpPr/>
              <p:nvPr/>
            </p:nvSpPr>
            <p:spPr>
              <a:xfrm rot="0" flipV="1">
                <a:off x="655045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3" name="Line 50"/>
              <p:cNvSpPr/>
              <p:nvPr/>
            </p:nvSpPr>
            <p:spPr>
              <a:xfrm rot="0" flipV="1">
                <a:off x="676181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4" name="Line 51"/>
              <p:cNvSpPr/>
              <p:nvPr/>
            </p:nvSpPr>
            <p:spPr>
              <a:xfrm rot="0" flipV="1">
                <a:off x="697317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5" name="Line 52"/>
              <p:cNvSpPr/>
              <p:nvPr/>
            </p:nvSpPr>
            <p:spPr>
              <a:xfrm rot="0" flipV="1">
                <a:off x="739589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6" name="Line 53"/>
              <p:cNvSpPr/>
              <p:nvPr/>
            </p:nvSpPr>
            <p:spPr>
              <a:xfrm rot="0" flipV="1">
                <a:off x="760725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897" name="Line 54"/>
              <p:cNvSpPr/>
              <p:nvPr/>
            </p:nvSpPr>
            <p:spPr>
              <a:xfrm rot="0" flipV="1">
                <a:off x="7818612" y="2843110"/>
                <a:ext cx="0" cy="246743"/>
              </a:xfrm>
              <a:prstGeom prst="line"/>
              <a:noFill/>
              <a:ln w="2540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</p:grpSp>
        <p:graphicFrame>
          <p:nvGraphicFramePr>
            <p:cNvPr id="4194334" name=""/>
            <p:cNvGraphicFramePr>
              <a:graphicFrameLocks/>
            </p:cNvGraphicFramePr>
            <p:nvPr/>
          </p:nvGraphicFramePr>
          <p:xfrm rot="0">
            <a:off x="5322737" y="3227207"/>
            <a:ext cx="457946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528638" imgW="457946" showAsIcon="0" progId="Equation.3">
                    <p:embed followColorScheme="full"/>
                    <p:pic>
                      <p:nvPicPr>
                        <p:cNvPr id="2097196" name="Object 5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322737" y="3227207"/>
                          <a:ext cx="457946" cy="5286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528638" imgW="457946" showAsIcon="0" progId="Equation.3">
                    <p:embed followColorScheme="full"/>
                    <p:pic>
                      <p:nvPicPr>
                        <p:cNvPr id="2097196" name="Object 5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5322737" y="3227207"/>
                          <a:ext cx="457946" cy="5286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94335" name=""/>
          <p:cNvGraphicFramePr>
            <a:graphicFrameLocks/>
          </p:cNvGraphicFramePr>
          <p:nvPr/>
        </p:nvGraphicFramePr>
        <p:xfrm rot="0">
          <a:off x="1711325" y="2193925"/>
          <a:ext cx="31908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spid="" imgH="719137" imgW="3190875" showAsIcon="0" progId="Equation.3">
                  <p:embed followColorScheme="full"/>
                  <p:pic>
                    <p:nvPicPr>
                      <p:cNvPr id="2097197" name="Object 57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11325" y="2193925"/>
                        <a:ext cx="3190875" cy="71913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3" spid="" imgH="719137" imgW="3190875" showAsIcon="0" progId="Equation.3">
                  <p:embed followColorScheme="full"/>
                  <p:pic>
                    <p:nvPicPr>
                      <p:cNvPr id="2097197" name="Object 57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711325" y="2193925"/>
                        <a:ext cx="3190875" cy="719137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36" name=""/>
          <p:cNvGraphicFramePr>
            <a:graphicFrameLocks/>
          </p:cNvGraphicFramePr>
          <p:nvPr/>
        </p:nvGraphicFramePr>
        <p:xfrm rot="0">
          <a:off x="1301750" y="2982912"/>
          <a:ext cx="36004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spid="" imgH="1143000" imgW="3600450" showAsIcon="0" progId="Equation.3">
                  <p:embed followColorScheme="full"/>
                  <p:pic>
                    <p:nvPicPr>
                      <p:cNvPr id="2097198" name="Object 58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301750" y="2982912"/>
                        <a:ext cx="3600450" cy="1143000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5" spid="" imgH="1143000" imgW="3600450" showAsIcon="0" progId="Equation.3">
                  <p:embed followColorScheme="full"/>
                  <p:pic>
                    <p:nvPicPr>
                      <p:cNvPr id="2097198" name="Object 58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301750" y="2982912"/>
                        <a:ext cx="3600450" cy="1143000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9" name=""/>
          <p:cNvGrpSpPr/>
          <p:nvPr/>
        </p:nvGrpSpPr>
        <p:grpSpPr>
          <a:xfrm rot="0">
            <a:off x="396875" y="655637"/>
            <a:ext cx="4556125" cy="1249362"/>
            <a:chOff x="558" y="2413"/>
            <a:chExt cx="7174" cy="1968"/>
          </a:xfrm>
        </p:grpSpPr>
        <p:grpSp>
          <p:nvGrpSpPr>
            <p:cNvPr id="160" name=""/>
            <p:cNvGrpSpPr/>
            <p:nvPr/>
          </p:nvGrpSpPr>
          <p:grpSpPr>
            <a:xfrm rot="0">
              <a:off x="557" y="2413"/>
              <a:ext cx="7175" cy="1967"/>
              <a:chOff x="204" y="1071"/>
              <a:chExt cx="2824" cy="787"/>
            </a:xfrm>
          </p:grpSpPr>
          <p:graphicFrame>
            <p:nvGraphicFramePr>
              <p:cNvPr id="4194337" name=""/>
              <p:cNvGraphicFramePr>
                <a:graphicFrameLocks/>
              </p:cNvGraphicFramePr>
              <p:nvPr/>
            </p:nvGraphicFramePr>
            <p:xfrm rot="0">
              <a:off x="204" y="1071"/>
              <a:ext cx="2404" cy="4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spid="" imgH="494" imgW="2404" showAsIcon="0" progId="Equation.3">
                      <p:embed followColorScheme="full"/>
                      <p:pic>
                        <p:nvPicPr>
                          <p:cNvPr id="2097199" name="Object 60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8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204" y="1071"/>
                            <a:ext cx="2404" cy="494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Choice>
                  <mc:Fallback>
                    <p:oleObj r:id="rId7" spid="" imgH="494" imgW="2404" showAsIcon="0" progId="Equation.3">
                      <p:embed followColorScheme="full"/>
                      <p:pic>
                        <p:nvPicPr>
                          <p:cNvPr id="2097199" name="Object 60"/>
                          <p:cNvPicPr>
                            <a:picLocks/>
                          </p:cNvPicPr>
                          <p:nvPr/>
                        </p:nvPicPr>
                        <p:blipFill>
                          <a:blip xmlns:r="http://schemas.openxmlformats.org/officeDocument/2006/relationships" r:embed="rId8"/>
                          <a:srcRect l="0" t="0" r="0" b="0"/>
                          <a:stretch>
                            <a:fillRect/>
                          </a:stretch>
                        </p:blipFill>
                        <p:spPr>
                          <a:xfrm rot="0">
                            <a:off x="204" y="1071"/>
                            <a:ext cx="2404" cy="494"/>
                          </a:xfrm>
                          <a:prstGeom prst="rect"/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8898" name="Line 61"/>
              <p:cNvSpPr/>
              <p:nvPr/>
            </p:nvSpPr>
            <p:spPr>
              <a:xfrm rot="0">
                <a:off x="1519" y="1480"/>
                <a:ext cx="544" cy="0"/>
              </a:xfrm>
              <a:prstGeom prst="line"/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</a:ln>
            </p:spPr>
          </p:sp>
          <p:sp>
            <p:nvSpPr>
              <p:cNvPr id="1048899" name="Text Box 62"/>
              <p:cNvSpPr txBox="1"/>
              <p:nvPr/>
            </p:nvSpPr>
            <p:spPr>
              <a:xfrm rot="0">
                <a:off x="1266" y="1570"/>
                <a:ext cx="888" cy="288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r>
                  <a:rPr altLang="en-US" b="1" sz="2400" lang="zh-CN">
                    <a:ea typeface="楷体_GB2312" pitchFamily="49" charset="-122"/>
                  </a:rPr>
                  <a:t>传导电流</a:t>
                </a:r>
              </a:p>
            </p:txBody>
          </p:sp>
          <p:sp>
            <p:nvSpPr>
              <p:cNvPr id="1048900" name="Line 63"/>
              <p:cNvSpPr/>
              <p:nvPr/>
            </p:nvSpPr>
            <p:spPr>
              <a:xfrm rot="0">
                <a:off x="2218" y="1480"/>
                <a:ext cx="344" cy="0"/>
              </a:xfrm>
              <a:prstGeom prst="line"/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</a:ln>
            </p:spPr>
          </p:sp>
          <p:sp>
            <p:nvSpPr>
              <p:cNvPr id="1048901" name="Text Box 64"/>
              <p:cNvSpPr txBox="1"/>
              <p:nvPr/>
            </p:nvSpPr>
            <p:spPr>
              <a:xfrm rot="0">
                <a:off x="2154" y="1570"/>
                <a:ext cx="874" cy="288"/>
              </a:xfrm>
              <a:prstGeom prst="rect"/>
              <a:noFill/>
              <a:ln>
                <a:noFill/>
              </a:ln>
            </p:spPr>
            <p:txBody>
              <a:bodyPr anchor="t" bIns="45720" lIns="91440" rIns="91440" tIns="45720" vert="horz" wrap="none">
                <a:spAutoFit/>
              </a:bodyPr>
              <a:lstStyle>
                <a:lvl1pPr algn="l" fontAlgn="base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1pPr>
                <a:lvl2pPr algn="l" fontAlgn="base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2pPr>
                <a:lvl3pPr algn="l" fontAlgn="base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3pPr>
                <a:lvl4pPr algn="l" fontAlgn="base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4pPr>
                <a:lvl5pPr algn="l" fontAlgn="base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 u="none">
                    <a:solidFill>
                      <a:schemeClr val="dk1"/>
                    </a:solidFill>
                    <a:latin typeface="Arial" pitchFamily="34" charset="0"/>
                    <a:ea typeface="宋体" pitchFamily="2" charset="-122"/>
                    <a:sym typeface="Arial" pitchFamily="34" charset="0"/>
                  </a:defRPr>
                </a:lvl5pPr>
              </a:lstStyle>
              <a:p>
                <a:pPr eaLnBrk="1" hangingPunct="1" latinLnBrk="1" lvl="0"/>
                <a:r>
                  <a:rPr altLang="en-US" b="1" sz="2400" lang="zh-CN">
                    <a:ea typeface="楷体_GB2312" pitchFamily="49" charset="-122"/>
                  </a:rPr>
                  <a:t>束缚电流</a:t>
                </a:r>
              </a:p>
            </p:txBody>
          </p:sp>
        </p:grpSp>
        <p:sp>
          <p:nvSpPr>
            <p:cNvPr id="1048902" name="矩形 3"/>
            <p:cNvSpPr/>
            <p:nvPr/>
          </p:nvSpPr>
          <p:spPr>
            <a:xfrm rot="0">
              <a:off x="5887" y="2616"/>
              <a:ext cx="455" cy="795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bIns="45720" lIns="91440" rIns="91440" tIns="45720" vert="horz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ctr" eaLnBrk="1" hangingPunct="1" latinLnBrk="1" lvl="0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903" name="文本框 1"/>
            <p:cNvSpPr txBox="1"/>
            <p:nvPr/>
          </p:nvSpPr>
          <p:spPr>
            <a:xfrm rot="0">
              <a:off x="5675" y="2517"/>
              <a:ext cx="815" cy="919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lvl="0"/>
              <a:r>
                <a:rPr altLang="zh-CN" sz="3200" i="1" lang="en-US">
                  <a:latin typeface="Times New Roman" pitchFamily="18" charset="0"/>
                </a:rPr>
                <a:t>I'</a:t>
              </a:r>
            </a:p>
          </p:txBody>
        </p:sp>
      </p:grpSp>
      <p:grpSp>
        <p:nvGrpSpPr>
          <p:cNvPr id="161" name=""/>
          <p:cNvGrpSpPr/>
          <p:nvPr/>
        </p:nvGrpSpPr>
        <p:grpSpPr>
          <a:xfrm rot="0">
            <a:off x="5346700" y="1806575"/>
            <a:ext cx="2457450" cy="814387"/>
            <a:chOff x="5355802" y="2323698"/>
            <a:chExt cx="2457186" cy="815290"/>
          </a:xfrm>
        </p:grpSpPr>
        <p:grpSp>
          <p:nvGrpSpPr>
            <p:cNvPr id="162" name=""/>
            <p:cNvGrpSpPr/>
            <p:nvPr/>
          </p:nvGrpSpPr>
          <p:grpSpPr>
            <a:xfrm rot="0">
              <a:off x="5699389" y="2892245"/>
              <a:ext cx="2113599" cy="246743"/>
              <a:chOff x="5705013" y="2843110"/>
              <a:chExt cx="2113599" cy="246743"/>
            </a:xfrm>
          </p:grpSpPr>
          <p:sp>
            <p:nvSpPr>
              <p:cNvPr id="1048904" name="Line 44"/>
              <p:cNvSpPr/>
              <p:nvPr/>
            </p:nvSpPr>
            <p:spPr>
              <a:xfrm rot="0" flipV="1">
                <a:off x="5705013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05" name="Line 45"/>
              <p:cNvSpPr/>
              <p:nvPr/>
            </p:nvSpPr>
            <p:spPr>
              <a:xfrm rot="0" flipV="1">
                <a:off x="5916373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06" name="Line 46"/>
              <p:cNvSpPr/>
              <p:nvPr/>
            </p:nvSpPr>
            <p:spPr>
              <a:xfrm rot="0" flipV="1">
                <a:off x="718453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07" name="Line 47"/>
              <p:cNvSpPr/>
              <p:nvPr/>
            </p:nvSpPr>
            <p:spPr>
              <a:xfrm rot="0" flipV="1">
                <a:off x="6127733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08" name="Line 48"/>
              <p:cNvSpPr/>
              <p:nvPr/>
            </p:nvSpPr>
            <p:spPr>
              <a:xfrm rot="0" flipV="1">
                <a:off x="6339093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09" name="Line 49"/>
              <p:cNvSpPr/>
              <p:nvPr/>
            </p:nvSpPr>
            <p:spPr>
              <a:xfrm rot="0" flipV="1">
                <a:off x="655045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10" name="Line 50"/>
              <p:cNvSpPr/>
              <p:nvPr/>
            </p:nvSpPr>
            <p:spPr>
              <a:xfrm rot="0" flipV="1">
                <a:off x="676181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11" name="Line 51"/>
              <p:cNvSpPr/>
              <p:nvPr/>
            </p:nvSpPr>
            <p:spPr>
              <a:xfrm rot="0" flipV="1">
                <a:off x="697317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12" name="Line 52"/>
              <p:cNvSpPr/>
              <p:nvPr/>
            </p:nvSpPr>
            <p:spPr>
              <a:xfrm rot="0" flipV="1">
                <a:off x="739589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13" name="Line 53"/>
              <p:cNvSpPr/>
              <p:nvPr/>
            </p:nvSpPr>
            <p:spPr>
              <a:xfrm rot="0" flipV="1">
                <a:off x="760725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  <p:sp>
            <p:nvSpPr>
              <p:cNvPr id="1048914" name="Line 54"/>
              <p:cNvSpPr/>
              <p:nvPr/>
            </p:nvSpPr>
            <p:spPr>
              <a:xfrm rot="0" flipV="1">
                <a:off x="7818612" y="2843110"/>
                <a:ext cx="0" cy="246743"/>
              </a:xfrm>
              <a:prstGeom prst="line"/>
              <a:noFill/>
              <a:ln w="254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tailEnd type="triangle" w="med" len="med"/>
              </a:ln>
            </p:spPr>
          </p:sp>
        </p:grpSp>
        <p:sp>
          <p:nvSpPr>
            <p:cNvPr id="1048915" name="文本框 7"/>
            <p:cNvSpPr txBox="1"/>
            <p:nvPr/>
          </p:nvSpPr>
          <p:spPr>
            <a:xfrm rot="0">
              <a:off x="5355802" y="2323698"/>
              <a:ext cx="409086" cy="584775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lvl="0"/>
              <a:r>
                <a:rPr altLang="zh-CN" sz="3200" i="1" lang="en-US">
                  <a:solidFill>
                    <a:srgbClr val="FF0000"/>
                  </a:solidFill>
                  <a:latin typeface="Times New Roman" pitchFamily="18" charset="0"/>
                  <a:ea typeface="Times New Roman" pitchFamily="18" charset="0"/>
                </a:rPr>
                <a:t>I'</a:t>
              </a:r>
            </a:p>
          </p:txBody>
        </p:sp>
      </p:grpSp>
      <p:cxnSp>
        <p:nvCxnSpPr>
          <p:cNvPr id="3145732" name="直接箭头连接符 10"/>
          <p:cNvCxnSpPr>
            <a:cxnSpLocks/>
          </p:cNvCxnSpPr>
          <p:nvPr/>
        </p:nvCxnSpPr>
        <p:spPr>
          <a:xfrm rot="0">
            <a:off x="6378575" y="1546225"/>
            <a:ext cx="604837" cy="0"/>
          </a:xfrm>
          <a:prstGeom prst="straightConnector1"/>
          <a:noFill/>
          <a:ln w="38100" cap="flat" cmpd="sng">
            <a:solidFill>
              <a:srgbClr val="FFFF00">
                <a:alpha val="100000"/>
              </a:srgbClr>
            </a:solidFill>
            <a:prstDash val="solid"/>
            <a:miter/>
            <a:tailEnd type="triangle" w="med" len="med"/>
          </a:ln>
        </p:spPr>
      </p:cxnSp>
      <p:grpSp>
        <p:nvGrpSpPr>
          <p:cNvPr id="163" name=""/>
          <p:cNvGrpSpPr/>
          <p:nvPr/>
        </p:nvGrpSpPr>
        <p:grpSpPr>
          <a:xfrm rot="0">
            <a:off x="1435100" y="4038600"/>
            <a:ext cx="4256087" cy="1201737"/>
            <a:chOff x="580" y="675"/>
            <a:chExt cx="2681" cy="757"/>
          </a:xfrm>
        </p:grpSpPr>
        <p:sp>
          <p:nvSpPr>
            <p:cNvPr id="1048916" name="Text Box 4"/>
            <p:cNvSpPr txBox="1"/>
            <p:nvPr/>
          </p:nvSpPr>
          <p:spPr>
            <a:xfrm rot="0">
              <a:off x="580" y="900"/>
              <a:ext cx="1632" cy="291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>
                <a:spcBef>
                  <a:spcPct val="50000"/>
                </a:spcBef>
              </a:pPr>
              <a:r>
                <a:rPr altLang="en-US" b="1" sz="2400" lang="zh-CN">
                  <a:latin typeface="Times New Roman" pitchFamily="18" charset="0"/>
                  <a:ea typeface="楷体_GB2312" pitchFamily="49" charset="-122"/>
                </a:rPr>
                <a:t>定义</a:t>
              </a:r>
              <a:r>
                <a:rPr altLang="en-US" b="1" sz="2400" lang="zh-CN">
                  <a:solidFill>
                    <a:srgbClr val="CC0000"/>
                  </a:solidFill>
                  <a:latin typeface="Times New Roman" pitchFamily="18" charset="0"/>
                  <a:ea typeface="楷体_GB2312" pitchFamily="49" charset="-122"/>
                </a:rPr>
                <a:t>磁场强度</a:t>
              </a:r>
              <a:r>
                <a:rPr altLang="en-US" b="1" sz="2400" lang="zh-CN">
                  <a:latin typeface="Times New Roman" pitchFamily="18" charset="0"/>
                  <a:ea typeface="楷体_GB2312" pitchFamily="49" charset="-122"/>
                </a:rPr>
                <a:t>：</a:t>
              </a:r>
            </a:p>
          </p:txBody>
        </p:sp>
        <p:graphicFrame>
          <p:nvGraphicFramePr>
            <p:cNvPr id="4194338" name=""/>
            <p:cNvGraphicFramePr>
              <a:graphicFrameLocks/>
            </p:cNvGraphicFramePr>
            <p:nvPr/>
          </p:nvGraphicFramePr>
          <p:xfrm rot="0">
            <a:off x="1938" y="675"/>
            <a:ext cx="1323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spid="" imgH="757" imgW="1323" showAsIcon="0" progId="Equation.3">
                    <p:embed followColorScheme="full"/>
                    <p:pic>
                      <p:nvPicPr>
                        <p:cNvPr id="2097200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938" y="675"/>
                          <a:ext cx="1323" cy="75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9" spid="" imgH="757" imgW="1323" showAsIcon="0" progId="Equation.3">
                    <p:embed followColorScheme="full"/>
                    <p:pic>
                      <p:nvPicPr>
                        <p:cNvPr id="2097200" name="Object 5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10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938" y="675"/>
                          <a:ext cx="1323" cy="757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917" name="Rectangle 6"/>
          <p:cNvSpPr/>
          <p:nvPr/>
        </p:nvSpPr>
        <p:spPr>
          <a:xfrm rot="0">
            <a:off x="6267450" y="4379912"/>
            <a:ext cx="2146300" cy="522287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2800" lang="zh-CN">
                <a:latin typeface="Times New Roman" pitchFamily="18" charset="0"/>
                <a:ea typeface="楷体_GB2312" pitchFamily="49" charset="-122"/>
              </a:rPr>
              <a:t>单位：</a:t>
            </a:r>
            <a:r>
              <a:rPr altLang="zh-CN" b="1" sz="2800" lang="en-US">
                <a:latin typeface="Times New Roman" pitchFamily="18" charset="0"/>
                <a:ea typeface="楷体_GB2312" pitchFamily="49" charset="-122"/>
              </a:rPr>
              <a:t>A·m</a:t>
            </a:r>
            <a:r>
              <a:rPr altLang="zh-CN" baseline="30000" b="1" sz="2800" i="1" lang="en-US">
                <a:latin typeface="Times New Roman" pitchFamily="18" charset="0"/>
                <a:ea typeface="楷体_GB2312" pitchFamily="49" charset="-122"/>
              </a:rPr>
              <a:t>-</a:t>
            </a:r>
            <a:r>
              <a:rPr altLang="zh-CN" baseline="30000" b="1" sz="2800" lang="en-US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48918" name="矩形标注 11"/>
          <p:cNvSpPr/>
          <p:nvPr/>
        </p:nvSpPr>
        <p:spPr>
          <a:xfrm rot="0">
            <a:off x="1619250" y="2982912"/>
            <a:ext cx="1512887" cy="123825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2700" cap="flat" cmpd="sng">
            <a:solidFill>
              <a:srgbClr val="CC0000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ctr" lvl="0"/>
            <a:endParaRPr altLang="en-US" lang="zh-CN">
              <a:solidFill>
                <a:srgbClr val="FFFFFF"/>
              </a:solidFill>
            </a:endParaRPr>
          </a:p>
        </p:txBody>
      </p:sp>
      <p:pic>
        <p:nvPicPr>
          <p:cNvPr id="2097201" name="Text Box 8"/>
          <p:cNvPicPr>
            <a:picLocks/>
          </p:cNvPicPr>
          <p:nvPr/>
        </p:nvPicPr>
        <p:blipFill>
          <a:blip xmlns:r="http://schemas.openxmlformats.org/officeDocument/2006/relationships" r:embed="rId11"/>
          <a:srcRect l="0" t="0" r="0" b="0"/>
          <a:stretch>
            <a:fillRect/>
          </a:stretch>
        </p:blipFill>
        <p:spPr>
          <a:xfrm rot="0">
            <a:off x="23812" y="5834062"/>
            <a:ext cx="9120188" cy="841375"/>
          </a:xfrm>
          <a:prstGeom prst="rect"/>
          <a:noFill/>
          <a:ln>
            <a:noFill/>
          </a:ln>
        </p:spPr>
      </p:pic>
      <p:graphicFrame>
        <p:nvGraphicFramePr>
          <p:cNvPr id="4194339" name=""/>
          <p:cNvGraphicFramePr>
            <a:graphicFrameLocks/>
          </p:cNvGraphicFramePr>
          <p:nvPr/>
        </p:nvGraphicFramePr>
        <p:xfrm rot="0">
          <a:off x="1474787" y="5002212"/>
          <a:ext cx="23764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spid="" imgH="803275" imgW="2376487" showAsIcon="0" progId="Equation.3">
                  <p:embed followColorScheme="full"/>
                  <p:pic>
                    <p:nvPicPr>
                      <p:cNvPr id="2097202" name="Object 1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3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474787" y="5002212"/>
                        <a:ext cx="2376487" cy="803275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Choice>
              <mc:Fallback>
                <p:oleObj r:id="rId12" spid="" imgH="803275" imgW="2376487" showAsIcon="0" progId="Equation.3">
                  <p:embed followColorScheme="full"/>
                  <p:pic>
                    <p:nvPicPr>
                      <p:cNvPr id="2097202" name="Object 1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3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474787" y="5002212"/>
                        <a:ext cx="2376487" cy="803275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fast" advClick="1"/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 nodeType="clickPar">
                      <p:stCondLst>
                        <p:cond delay="indefinite"/>
                      </p:stCondLst>
                      <p:childTnLst>
                        <p:par>
                          <p:cTn fill="hold" id="17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8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24"/>
                                        <p:tgtEl>
                                          <p:spTgt spid="419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 nodeType="clickPar">
                      <p:stCondLst>
                        <p:cond delay="indefinite"/>
                      </p:stCondLst>
                      <p:childTnLst>
                        <p:par>
                          <p:cTn fill="hold" id="26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29"/>
                                        <p:tgtEl>
                                          <p:spTgt spid="419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0" nodeType="clickPar">
                      <p:stCondLst>
                        <p:cond delay="indefinite"/>
                      </p:stCondLst>
                      <p:childTnLst>
                        <p:par>
                          <p:cTn fill="hold" id="31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2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4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</p:stCondLst>
                      <p:childTnLst>
                        <p:par>
                          <p:cTn fill="hold" id="36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39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4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43"/>
                                        <p:tgtEl>
                                          <p:spTgt spid="104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4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</p:stCondLst>
                      <p:childTnLst>
                        <p:par>
                          <p:cTn fill="hold" id="4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0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52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2" grpId="0" uiExpand="0" build="whole" animBg="1"/>
      <p:bldP spid="1048917" grpId="0" uiExpand="0" build="whole"/>
      <p:bldP spid="1048918" grpId="0" uiExpand="0" build="whol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grpSp>
        <p:nvGrpSpPr>
          <p:cNvPr id="165" name=""/>
          <p:cNvGrpSpPr/>
          <p:nvPr/>
        </p:nvGrpSpPr>
        <p:grpSpPr>
          <a:xfrm rot="0">
            <a:off x="1258887" y="1557337"/>
            <a:ext cx="5832475" cy="708025"/>
            <a:chOff x="703" y="1344"/>
            <a:chExt cx="3674" cy="446"/>
          </a:xfrm>
        </p:grpSpPr>
        <p:graphicFrame>
          <p:nvGraphicFramePr>
            <p:cNvPr id="4194340" name=""/>
            <p:cNvGraphicFramePr>
              <a:graphicFrameLocks/>
            </p:cNvGraphicFramePr>
            <p:nvPr/>
          </p:nvGraphicFramePr>
          <p:xfrm rot="0">
            <a:off x="703" y="1344"/>
            <a:ext cx="1225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" spid="" imgH="446" imgW="1225" showAsIcon="0" progId="Equation.3">
                    <p:embed followColorScheme="full"/>
                    <p:pic>
                      <p:nvPicPr>
                        <p:cNvPr id="2097203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703" y="1344"/>
                          <a:ext cx="1225" cy="44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1" spid="" imgH="446" imgW="1225" showAsIcon="0" progId="Equation.3">
                    <p:embed followColorScheme="full"/>
                    <p:pic>
                      <p:nvPicPr>
                        <p:cNvPr id="2097203" name="Object 4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2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703" y="1344"/>
                          <a:ext cx="1225" cy="446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919" name="Text Box 5"/>
            <p:cNvSpPr txBox="1"/>
            <p:nvPr/>
          </p:nvSpPr>
          <p:spPr>
            <a:xfrm rot="0">
              <a:off x="2155" y="1389"/>
              <a:ext cx="2222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algn="just" eaLnBrk="1" hangingPunct="1" latinLnBrk="1" lvl="0"/>
              <a:r>
                <a:rPr altLang="en-US" b="1" sz="2800" lang="zh-CN">
                  <a:latin typeface="Times New Roman" pitchFamily="18" charset="0"/>
                  <a:ea typeface="楷体_GB2312" pitchFamily="49" charset="-122"/>
                </a:rPr>
                <a:t>适用各向同性磁介质</a:t>
              </a:r>
            </a:p>
          </p:txBody>
        </p:sp>
      </p:grpSp>
      <p:sp>
        <p:nvSpPr>
          <p:cNvPr id="1048920" name="Text Box 6"/>
          <p:cNvSpPr txBox="1"/>
          <p:nvPr/>
        </p:nvSpPr>
        <p:spPr>
          <a:xfrm rot="0">
            <a:off x="393700" y="549275"/>
            <a:ext cx="4537075" cy="676275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lnSpc>
                <a:spcPct val="120000"/>
              </a:lnSpc>
              <a:buClr>
                <a:srgbClr val="FF66FF"/>
              </a:buClr>
              <a:buSzPct val="80000"/>
              <a:buFont typeface="Wingdings" pitchFamily="2" charset="2"/>
              <a:buChar char="u"/>
            </a:pPr>
            <a:r>
              <a:rPr altLang="zh-CN" b="1" sz="3200" lang="en-US">
                <a:latin typeface="Times New Roman" pitchFamily="18" charset="0"/>
                <a:ea typeface="黑体" pitchFamily="49" charset="-122"/>
              </a:rPr>
              <a:t> </a:t>
            </a:r>
            <a:r>
              <a:rPr altLang="en-US" b="1" sz="3200" i="1" lang="zh-CN">
                <a:latin typeface="Times New Roman" pitchFamily="18" charset="0"/>
                <a:ea typeface="黑体" pitchFamily="49" charset="-122"/>
              </a:rPr>
              <a:t>H、</a:t>
            </a:r>
            <a:r>
              <a:rPr altLang="zh-CN" b="1" sz="3200" i="1" lang="en-US">
                <a:latin typeface="Times New Roman" pitchFamily="18" charset="0"/>
                <a:ea typeface="黑体" pitchFamily="49" charset="-122"/>
              </a:rPr>
              <a:t>M</a:t>
            </a:r>
            <a:r>
              <a:rPr altLang="en-US" b="1" sz="3200" i="1" lang="zh-CN">
                <a:latin typeface="Times New Roman" pitchFamily="18" charset="0"/>
                <a:ea typeface="黑体" pitchFamily="49" charset="-122"/>
              </a:rPr>
              <a:t>、</a:t>
            </a:r>
            <a:r>
              <a:rPr altLang="zh-CN" b="1" sz="3200" i="1" lang="en-US">
                <a:latin typeface="Times New Roman" pitchFamily="18" charset="0"/>
                <a:ea typeface="黑体" pitchFamily="49" charset="-122"/>
              </a:rPr>
              <a:t>B</a:t>
            </a:r>
            <a:r>
              <a:rPr altLang="en-US" b="1" sz="3200" lang="zh-CN">
                <a:latin typeface="Times New Roman" pitchFamily="18" charset="0"/>
                <a:ea typeface="黑体" pitchFamily="49" charset="-122"/>
              </a:rPr>
              <a:t>三者的关系</a:t>
            </a:r>
          </a:p>
        </p:txBody>
      </p:sp>
      <p:grpSp>
        <p:nvGrpSpPr>
          <p:cNvPr id="166" name=""/>
          <p:cNvGrpSpPr/>
          <p:nvPr/>
        </p:nvGrpSpPr>
        <p:grpSpPr>
          <a:xfrm rot="0">
            <a:off x="5002212" y="2347912"/>
            <a:ext cx="2690812" cy="647700"/>
            <a:chOff x="1156" y="1888"/>
            <a:chExt cx="1695" cy="408"/>
          </a:xfrm>
        </p:grpSpPr>
        <p:graphicFrame>
          <p:nvGraphicFramePr>
            <p:cNvPr id="4194341" name=""/>
            <p:cNvGraphicFramePr>
              <a:graphicFrameLocks/>
            </p:cNvGraphicFramePr>
            <p:nvPr/>
          </p:nvGraphicFramePr>
          <p:xfrm rot="0">
            <a:off x="1156" y="1888"/>
            <a:ext cx="38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spid="" imgH="408" imgW="385" showAsIcon="0" progId="Equation.3">
                    <p:embed followColorScheme="full"/>
                    <p:pic>
                      <p:nvPicPr>
                        <p:cNvPr id="2097204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156" y="1888"/>
                          <a:ext cx="385" cy="40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3" spid="" imgH="408" imgW="385" showAsIcon="0" progId="Equation.3">
                    <p:embed followColorScheme="full"/>
                    <p:pic>
                      <p:nvPicPr>
                        <p:cNvPr id="2097204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4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156" y="1888"/>
                          <a:ext cx="385" cy="40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921" name="Text Box 9"/>
            <p:cNvSpPr txBox="1"/>
            <p:nvPr/>
          </p:nvSpPr>
          <p:spPr>
            <a:xfrm rot="0">
              <a:off x="1610" y="1933"/>
              <a:ext cx="1241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zh-CN" b="1" sz="2800" lang="en-US">
                  <a:latin typeface="宋体" pitchFamily="2" charset="-122"/>
                </a:rPr>
                <a:t>——</a:t>
              </a:r>
              <a:r>
                <a:rPr altLang="en-US" b="1" sz="2800" lang="zh-CN"/>
                <a:t>磁化率</a:t>
              </a:r>
            </a:p>
          </p:txBody>
        </p:sp>
      </p:grpSp>
      <p:graphicFrame>
        <p:nvGraphicFramePr>
          <p:cNvPr id="4194342" name=""/>
          <p:cNvGraphicFramePr>
            <a:graphicFrameLocks/>
          </p:cNvGraphicFramePr>
          <p:nvPr/>
        </p:nvGraphicFramePr>
        <p:xfrm rot="0">
          <a:off x="1128712" y="2887662"/>
          <a:ext cx="37179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spid="" imgH="1069975" imgW="3717925" showAsIcon="0" progId="Equation.3">
                  <p:embed followColorScheme="full"/>
                  <p:pic>
                    <p:nvPicPr>
                      <p:cNvPr id="2097205" name="Object 10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128712" y="2887662"/>
                        <a:ext cx="3717925" cy="10699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5" spid="" imgH="1069975" imgW="3717925" showAsIcon="0" progId="Equation.3">
                  <p:embed followColorScheme="full"/>
                  <p:pic>
                    <p:nvPicPr>
                      <p:cNvPr id="2097205" name="Object 10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128712" y="2887662"/>
                        <a:ext cx="3717925" cy="10699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43" name=""/>
          <p:cNvGraphicFramePr>
            <a:graphicFrameLocks/>
          </p:cNvGraphicFramePr>
          <p:nvPr/>
        </p:nvGraphicFramePr>
        <p:xfrm rot="0">
          <a:off x="1038225" y="4206875"/>
          <a:ext cx="547687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spid="" imgH="661987" imgW="5476875" showAsIcon="0" progId="Equation.3">
                  <p:embed followColorScheme="full"/>
                  <p:pic>
                    <p:nvPicPr>
                      <p:cNvPr id="2097206" name="Object 11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038225" y="4206875"/>
                        <a:ext cx="5476875" cy="661987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Choice>
              <mc:Fallback>
                <p:oleObj r:id="rId7" spid="" imgH="661987" imgW="5476875" showAsIcon="0" progId="Equation.3">
                  <p:embed followColorScheme="full"/>
                  <p:pic>
                    <p:nvPicPr>
                      <p:cNvPr id="2097206" name="Object 11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1038225" y="4206875"/>
                        <a:ext cx="5476875" cy="661987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44" name=""/>
          <p:cNvGraphicFramePr>
            <a:graphicFrameLocks/>
          </p:cNvGraphicFramePr>
          <p:nvPr/>
        </p:nvGraphicFramePr>
        <p:xfrm rot="0">
          <a:off x="2843212" y="5157787"/>
          <a:ext cx="20161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spid="" imgH="660400" imgW="2016125" showAsIcon="0" progId="Equation.3">
                  <p:embed followColorScheme="full"/>
                  <p:pic>
                    <p:nvPicPr>
                      <p:cNvPr id="2097207" name="Object 1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2843212" y="5157787"/>
                        <a:ext cx="2016125" cy="660400"/>
                      </a:xfrm>
                      <a:prstGeom prst="rect"/>
                      <a:gradFill rotWithShape="1">
                        <a:gsLst>
                          <a:gs pos="0">
                            <a:srgbClr val="FE4444">
                              <a:alpha val="100000"/>
                            </a:srgbClr>
                          </a:gs>
                          <a:gs pos="100000">
                            <a:srgbClr val="832B2B">
                              <a:alpha val="100000"/>
                            </a:srgbClr>
                          </a:gs>
                        </a:gsLst>
                        <a:lin ang="0" scaled="0"/>
                      </a:gradFill>
                      <a:ln>
                        <a:noFill/>
                      </a:ln>
                    </p:spPr>
                  </p:pic>
                </p:oleObj>
              </mc:Choice>
              <mc:Fallback>
                <p:oleObj r:id="rId9" spid="" imgH="660400" imgW="2016125" showAsIcon="0" progId="Equation.3">
                  <p:embed followColorScheme="full"/>
                  <p:pic>
                    <p:nvPicPr>
                      <p:cNvPr id="2097207" name="Object 1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2843212" y="5157787"/>
                        <a:ext cx="2016125" cy="660400"/>
                      </a:xfrm>
                      <a:prstGeom prst="rect"/>
                      <a:gradFill rotWithShape="1">
                        <a:gsLst>
                          <a:gs pos="0">
                            <a:srgbClr val="FE4444">
                              <a:alpha val="100000"/>
                            </a:srgbClr>
                          </a:gs>
                          <a:gs pos="100000">
                            <a:srgbClr val="832B2B">
                              <a:alpha val="100000"/>
                            </a:srgbClr>
                          </a:gs>
                        </a:gsLst>
                        <a:lin ang="0" scaled="0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922" name="Text Box 13"/>
          <p:cNvSpPr txBox="1"/>
          <p:nvPr/>
        </p:nvSpPr>
        <p:spPr>
          <a:xfrm rot="0">
            <a:off x="6276975" y="4929187"/>
            <a:ext cx="2684462" cy="1117600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lnSpc>
                <a:spcPct val="120000"/>
              </a:lnSpc>
            </a:pPr>
            <a:r>
              <a:rPr altLang="zh-CN" b="1" sz="2800" i="1" lang="en-US">
                <a:latin typeface="Times New Roman" pitchFamily="18" charset="0"/>
                <a:sym typeface="Symbol" pitchFamily="18" charset="2"/>
              </a:rPr>
              <a:t></a:t>
            </a:r>
            <a:r>
              <a:rPr altLang="zh-CN" baseline="-25000" b="1" sz="2800" i="1" lang="en-US">
                <a:latin typeface="Times New Roman" pitchFamily="18" charset="0"/>
                <a:sym typeface="Symbol" pitchFamily="18" charset="2"/>
              </a:rPr>
              <a:t>r </a:t>
            </a:r>
            <a:r>
              <a:rPr altLang="zh-CN" b="1" sz="2800" i="1" lang="en-US">
                <a:latin typeface="Times New Roman" pitchFamily="18" charset="0"/>
                <a:sym typeface="Symbol" pitchFamily="18" charset="2"/>
              </a:rPr>
              <a:t>—</a:t>
            </a:r>
            <a:r>
              <a:rPr altLang="en-US" b="1" sz="2800" lang="zh-CN">
                <a:latin typeface="Times New Roman" pitchFamily="18" charset="0"/>
              </a:rPr>
              <a:t>相对磁导率</a:t>
            </a:r>
          </a:p>
          <a:p>
            <a:pPr algn="just" eaLnBrk="1" hangingPunct="1" latinLnBrk="1" lvl="0">
              <a:lnSpc>
                <a:spcPct val="120000"/>
              </a:lnSpc>
            </a:pPr>
            <a:r>
              <a:rPr altLang="zh-CN" b="1" sz="2800" i="1" lang="en-US">
                <a:latin typeface="Times New Roman" pitchFamily="18" charset="0"/>
                <a:sym typeface="Symbol" pitchFamily="18" charset="2"/>
              </a:rPr>
              <a:t> —</a:t>
            </a:r>
            <a:r>
              <a:rPr altLang="en-US" b="1" sz="2800" lang="zh-CN">
                <a:latin typeface="Times New Roman" pitchFamily="18" charset="0"/>
              </a:rPr>
              <a:t>磁导率</a:t>
            </a:r>
          </a:p>
        </p:txBody>
      </p: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7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 nodeType="clickPar">
                      <p:stCondLst>
                        <p:cond delay="indefinite"/>
                      </p:stCondLst>
                      <p:childTnLst>
                        <p:par>
                          <p:cTn fill="hold" id="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12"/>
                                        <p:tgtEl>
                                          <p:spTgt spid="419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17"/>
                                        <p:tgtEl>
                                          <p:spTgt spid="419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 nodeType="clickPar">
                      <p:stCondLst>
                        <p:cond delay="indefinite"/>
                      </p:stCondLst>
                      <p:childTnLst>
                        <p:par>
                          <p:cTn fill="hold" id="19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22"/>
                                        <p:tgtEl>
                                          <p:spTgt spid="419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1000" id="25"/>
                                        <p:tgtEl>
                                          <p:spTgt spid="104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2" grpId="0" uiExpand="0" build="whol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23" name="Text Box 2"/>
          <p:cNvSpPr txBox="1"/>
          <p:nvPr/>
        </p:nvSpPr>
        <p:spPr>
          <a:xfrm rot="0">
            <a:off x="765175" y="2181225"/>
            <a:ext cx="6791325" cy="519112"/>
          </a:xfrm>
          <a:prstGeom prst="rect"/>
          <a:noFill/>
          <a:ln>
            <a:noFill/>
          </a:ln>
        </p:spPr>
        <p:txBody>
          <a:bodyPr anchor="t" bIns="45720" lIns="91440" rIns="91440" tIns="45720" vert="horz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b="1" sz="2800" lang="zh-CN">
                <a:latin typeface="Times New Roman" pitchFamily="18" charset="0"/>
                <a:ea typeface="楷体_GB2312" pitchFamily="49" charset="-122"/>
              </a:rPr>
              <a:t>（</a:t>
            </a:r>
            <a:r>
              <a:rPr altLang="zh-CN" b="1" sz="2800" lang="en-US">
                <a:latin typeface="Times New Roman" pitchFamily="18" charset="0"/>
                <a:ea typeface="楷体_GB2312" pitchFamily="49" charset="-122"/>
              </a:rPr>
              <a:t>1</a:t>
            </a:r>
            <a:r>
              <a:rPr altLang="en-US" b="1" sz="2800" lang="zh-CN">
                <a:latin typeface="Times New Roman" pitchFamily="18" charset="0"/>
                <a:ea typeface="楷体_GB2312" pitchFamily="49" charset="-122"/>
              </a:rPr>
              <a:t>）只与传导电流有关，与束缚电流无关</a:t>
            </a:r>
          </a:p>
        </p:txBody>
      </p:sp>
      <p:sp>
        <p:nvSpPr>
          <p:cNvPr id="1048924" name="Text Box 3"/>
          <p:cNvSpPr txBox="1"/>
          <p:nvPr/>
        </p:nvSpPr>
        <p:spPr>
          <a:xfrm rot="0">
            <a:off x="765175" y="4545012"/>
            <a:ext cx="3048000" cy="519112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2800" lang="zh-CN">
                <a:latin typeface="楷体_GB2312" pitchFamily="49" charset="-122"/>
                <a:ea typeface="楷体_GB2312" pitchFamily="49" charset="-122"/>
              </a:rPr>
              <a:t>（</a:t>
            </a:r>
            <a:r>
              <a:rPr altLang="zh-CN" b="1" sz="2800" lang="en-US">
                <a:latin typeface="楷体_GB2312" pitchFamily="49" charset="-122"/>
                <a:ea typeface="楷体_GB2312" pitchFamily="49" charset="-122"/>
              </a:rPr>
              <a:t>3</a:t>
            </a:r>
            <a:r>
              <a:rPr altLang="en-US" b="1" sz="2800" lang="zh-CN">
                <a:latin typeface="楷体_GB2312" pitchFamily="49" charset="-122"/>
                <a:ea typeface="楷体_GB2312" pitchFamily="49" charset="-122"/>
              </a:rPr>
              <a:t>）在真空中：</a:t>
            </a:r>
          </a:p>
        </p:txBody>
      </p:sp>
      <p:graphicFrame>
        <p:nvGraphicFramePr>
          <p:cNvPr id="4194345" name=""/>
          <p:cNvGraphicFramePr>
            <a:graphicFrameLocks/>
          </p:cNvGraphicFramePr>
          <p:nvPr/>
        </p:nvGraphicFramePr>
        <p:xfrm rot="0">
          <a:off x="3716337" y="4508500"/>
          <a:ext cx="25431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" spid="" imgH="627062" imgW="2543175" showAsIcon="0" progId="Equation.3">
                  <p:embed followColorScheme="full"/>
                  <p:pic>
                    <p:nvPicPr>
                      <p:cNvPr id="2097208" name="Object 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716337" y="4508500"/>
                        <a:ext cx="2543175" cy="6270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1" spid="" imgH="627062" imgW="2543175" showAsIcon="0" progId="Equation.3">
                  <p:embed followColorScheme="full"/>
                  <p:pic>
                    <p:nvPicPr>
                      <p:cNvPr id="2097208" name="Object 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716337" y="4508500"/>
                        <a:ext cx="2543175" cy="6270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46" name=""/>
          <p:cNvGraphicFramePr>
            <a:graphicFrameLocks/>
          </p:cNvGraphicFramePr>
          <p:nvPr/>
        </p:nvGraphicFramePr>
        <p:xfrm rot="0">
          <a:off x="6708775" y="4489450"/>
          <a:ext cx="16176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spid="" imgH="663575" imgW="1617662" showAsIcon="0" progId="Equation.3">
                  <p:embed followColorScheme="full"/>
                  <p:pic>
                    <p:nvPicPr>
                      <p:cNvPr id="2097209" name="Object 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6708775" y="4489450"/>
                        <a:ext cx="1617662" cy="6635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3" spid="" imgH="663575" imgW="1617662" showAsIcon="0" progId="Equation.3">
                  <p:embed followColorScheme="full"/>
                  <p:pic>
                    <p:nvPicPr>
                      <p:cNvPr id="2097209" name="Object 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6708775" y="4489450"/>
                        <a:ext cx="1617662" cy="66357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8" name=""/>
          <p:cNvGrpSpPr/>
          <p:nvPr/>
        </p:nvGrpSpPr>
        <p:grpSpPr>
          <a:xfrm rot="0">
            <a:off x="765175" y="2757487"/>
            <a:ext cx="6697662" cy="585787"/>
            <a:chOff x="385" y="2312"/>
            <a:chExt cx="4219" cy="369"/>
          </a:xfrm>
        </p:grpSpPr>
        <p:sp>
          <p:nvSpPr>
            <p:cNvPr id="1048925" name="Text Box 7"/>
            <p:cNvSpPr txBox="1"/>
            <p:nvPr/>
          </p:nvSpPr>
          <p:spPr>
            <a:xfrm rot="0">
              <a:off x="385" y="2354"/>
              <a:ext cx="4219" cy="327"/>
            </a:xfrm>
            <a:prstGeom prst="rect"/>
            <a:noFill/>
            <a:ln>
              <a:noFill/>
            </a:ln>
          </p:spPr>
          <p:txBody>
            <a:bodyPr anchor="t" bIns="45720" lIns="91440" rIns="91440" tIns="45720" vert="horz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 u="none">
                  <a:solidFill>
                    <a:schemeClr val="dk1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defRPr>
              </a:lvl5pPr>
            </a:lstStyle>
            <a:p>
              <a:pPr eaLnBrk="1" hangingPunct="1" latinLnBrk="1" lvl="0"/>
              <a:r>
                <a:rPr altLang="en-US" b="1" sz="2800" lang="zh-CN">
                  <a:latin typeface="Times New Roman" pitchFamily="18" charset="0"/>
                  <a:ea typeface="楷体_GB2312" pitchFamily="49" charset="-122"/>
                </a:rPr>
                <a:t>（</a:t>
              </a:r>
              <a:r>
                <a:rPr altLang="zh-CN" b="1" sz="2800" lang="en-US">
                  <a:latin typeface="Times New Roman" pitchFamily="18" charset="0"/>
                  <a:ea typeface="楷体_GB2312" pitchFamily="49" charset="-122"/>
                </a:rPr>
                <a:t>2</a:t>
              </a:r>
              <a:r>
                <a:rPr altLang="en-US" b="1" sz="2800" lang="zh-CN">
                  <a:latin typeface="Times New Roman" pitchFamily="18" charset="0"/>
                  <a:ea typeface="楷体_GB2312" pitchFamily="49" charset="-122"/>
                </a:rPr>
                <a:t>）     与     一样是辅助量，描述电磁场</a:t>
              </a:r>
            </a:p>
          </p:txBody>
        </p:sp>
        <p:graphicFrame>
          <p:nvGraphicFramePr>
            <p:cNvPr id="4194347" name=""/>
            <p:cNvGraphicFramePr>
              <a:graphicFrameLocks/>
            </p:cNvGraphicFramePr>
            <p:nvPr/>
          </p:nvGraphicFramePr>
          <p:xfrm rot="0">
            <a:off x="1009" y="2312"/>
            <a:ext cx="312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spid="" imgH="338" imgW="312" showAsIcon="0" progId="Equation.3">
                    <p:embed followColorScheme="full"/>
                    <p:pic>
                      <p:nvPicPr>
                        <p:cNvPr id="2097210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009" y="2312"/>
                          <a:ext cx="312" cy="3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5" spid="" imgH="338" imgW="312" showAsIcon="0" progId="Equation.3">
                    <p:embed followColorScheme="full"/>
                    <p:pic>
                      <p:nvPicPr>
                        <p:cNvPr id="2097210" name="Object 8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6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009" y="2312"/>
                          <a:ext cx="312" cy="3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4348" name=""/>
            <p:cNvGraphicFramePr>
              <a:graphicFrameLocks/>
            </p:cNvGraphicFramePr>
            <p:nvPr/>
          </p:nvGraphicFramePr>
          <p:xfrm rot="0">
            <a:off x="1489" y="2312"/>
            <a:ext cx="29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spid="" imgH="338" imgW="290" showAsIcon="0" progId="Equation.3">
                    <p:embed followColorScheme="full"/>
                    <p:pic>
                      <p:nvPicPr>
                        <p:cNvPr id="2097211" name="Object 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489" y="2312"/>
                          <a:ext cx="290" cy="3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Choice>
                <mc:Fallback>
                  <p:oleObj r:id="rId7" spid="" imgH="338" imgW="290" showAsIcon="0" progId="Equation.3">
                    <p:embed followColorScheme="full"/>
                    <p:pic>
                      <p:nvPicPr>
                        <p:cNvPr id="2097211" name="Object 9"/>
                        <p:cNvPicPr>
                          <a:picLocks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 l="0" t="0" r="0" b="0"/>
                        <a:stretch>
                          <a:fillRect/>
                        </a:stretch>
                      </p:blipFill>
                      <p:spPr>
                        <a:xfrm rot="0">
                          <a:off x="1489" y="2312"/>
                          <a:ext cx="290" cy="338"/>
                        </a:xfrm>
                        <a:prstGeom prst="rect"/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94349" name=""/>
          <p:cNvGraphicFramePr>
            <a:graphicFrameLocks/>
          </p:cNvGraphicFramePr>
          <p:nvPr/>
        </p:nvGraphicFramePr>
        <p:xfrm rot="0">
          <a:off x="4725987" y="3717925"/>
          <a:ext cx="15621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spid="" imgH="682625" imgW="1562100" showAsIcon="0" progId="Equation.3">
                  <p:embed followColorScheme="full"/>
                  <p:pic>
                    <p:nvPicPr>
                      <p:cNvPr id="2097212" name="Object 10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4725987" y="3717925"/>
                        <a:ext cx="1562100" cy="68262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9" spid="" imgH="682625" imgW="1562100" showAsIcon="0" progId="Equation.3">
                  <p:embed followColorScheme="full"/>
                  <p:pic>
                    <p:nvPicPr>
                      <p:cNvPr id="2097212" name="Object 10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4725987" y="3717925"/>
                        <a:ext cx="1562100" cy="682625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50" name=""/>
          <p:cNvGraphicFramePr>
            <a:graphicFrameLocks/>
          </p:cNvGraphicFramePr>
          <p:nvPr/>
        </p:nvGraphicFramePr>
        <p:xfrm rot="0">
          <a:off x="2422525" y="3630612"/>
          <a:ext cx="14398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spid="" imgH="855662" imgW="1439862" showAsIcon="0" progId="Equation.3">
                  <p:embed followColorScheme="full"/>
                  <p:pic>
                    <p:nvPicPr>
                      <p:cNvPr id="2097213" name="Object 11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2422525" y="3630612"/>
                        <a:ext cx="1439862" cy="8556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Choice>
              <mc:Fallback>
                <p:oleObj r:id="rId11" spid="" imgH="855662" imgW="1439862" showAsIcon="0" progId="Equation.3">
                  <p:embed followColorScheme="full"/>
                  <p:pic>
                    <p:nvPicPr>
                      <p:cNvPr id="2097213" name="Object 11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2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2422525" y="3630612"/>
                        <a:ext cx="1439862" cy="855662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926" name="Text Box 13"/>
          <p:cNvSpPr txBox="1"/>
          <p:nvPr/>
        </p:nvSpPr>
        <p:spPr>
          <a:xfrm rot="0">
            <a:off x="404812" y="525462"/>
            <a:ext cx="2376487" cy="676275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</a:lstStyle>
          <a:p>
            <a:pPr algn="just" eaLnBrk="1" hangingPunct="1" latinLnBrk="1" lvl="0">
              <a:lnSpc>
                <a:spcPct val="120000"/>
              </a:lnSpc>
              <a:buClr>
                <a:srgbClr val="FF66FF"/>
              </a:buClr>
              <a:buSzPct val="80000"/>
              <a:buFont typeface="Wingdings" pitchFamily="2" charset="2"/>
              <a:buChar char="u"/>
            </a:pPr>
            <a:r>
              <a:rPr altLang="zh-CN" b="1" sz="3200" lang="en-US">
                <a:solidFill>
                  <a:srgbClr val="66FFFF"/>
                </a:solidFill>
                <a:latin typeface="Times New Roman" pitchFamily="18" charset="0"/>
                <a:ea typeface="黑体" pitchFamily="49" charset="-122"/>
              </a:rPr>
              <a:t> </a:t>
            </a:r>
            <a:r>
              <a:rPr altLang="en-US" b="1" sz="3200" lang="zh-CN">
                <a:solidFill>
                  <a:schemeClr val="hlink"/>
                </a:solidFill>
                <a:latin typeface="Times New Roman" pitchFamily="18" charset="0"/>
                <a:ea typeface="黑体" pitchFamily="49" charset="-122"/>
              </a:rPr>
              <a:t>几点说明</a:t>
            </a:r>
          </a:p>
        </p:txBody>
      </p:sp>
      <p:graphicFrame>
        <p:nvGraphicFramePr>
          <p:cNvPr id="4194351" name=""/>
          <p:cNvGraphicFramePr>
            <a:graphicFrameLocks/>
          </p:cNvGraphicFramePr>
          <p:nvPr/>
        </p:nvGraphicFramePr>
        <p:xfrm rot="0">
          <a:off x="3429000" y="1162050"/>
          <a:ext cx="23764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spid="" imgH="803275" imgW="2376487" showAsIcon="0" progId="Equation.3">
                  <p:embed followColorScheme="full"/>
                  <p:pic>
                    <p:nvPicPr>
                      <p:cNvPr id="2097214" name="Object 1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429000" y="1162050"/>
                        <a:ext cx="2376487" cy="803275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Choice>
              <mc:Fallback>
                <p:oleObj r:id="rId13" spid="" imgH="803275" imgW="2376487" showAsIcon="0" progId="Equation.3">
                  <p:embed followColorScheme="full"/>
                  <p:pic>
                    <p:nvPicPr>
                      <p:cNvPr id="2097214" name="Object 1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4"/>
                      <a:srcRect l="0" t="0" r="0" b="0"/>
                      <a:stretch>
                        <a:fillRect/>
                      </a:stretch>
                    </p:blipFill>
                    <p:spPr>
                      <a:xfrm rot="0">
                        <a:off x="3429000" y="1162050"/>
                        <a:ext cx="2376487" cy="803275"/>
                      </a:xfrm>
                      <a:prstGeom prst="rect"/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97215" name="图片 2"/>
          <p:cNvPicPr>
            <a:picLocks/>
          </p:cNvPicPr>
          <p:nvPr/>
        </p:nvPicPr>
        <p:blipFill>
          <a:blip xmlns:r="http://schemas.openxmlformats.org/officeDocument/2006/relationships" r:embed="rId15"/>
          <a:srcRect l="14563" t="36874" r="3342" b="47377"/>
          <a:stretch>
            <a:fillRect/>
          </a:stretch>
        </p:blipFill>
        <p:spPr>
          <a:xfrm rot="0">
            <a:off x="827087" y="5229225"/>
            <a:ext cx="7797800" cy="1009650"/>
          </a:xfrm>
          <a:prstGeom prst="rect"/>
          <a:noFill/>
          <a:ln w="9525" cap="flat" cmpd="sng">
            <a:solidFill>
              <a:srgbClr val="FF0000">
                <a:alpha val="0"/>
              </a:srgbClr>
            </a:solidFill>
            <a:prstDash val="solid"/>
            <a:round/>
          </a:ln>
        </p:spPr>
      </p:pic>
    </p:spTree>
  </p:cSld>
  <p:clrMapOvr>
    <a:masterClrMapping/>
  </p:clrMapOvr>
  <p:timing/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大  学  物  理</dc:title>
  <dc:creator>朱纯</dc:creator>
  <cp:lastModifiedBy>Windows User</cp:lastModifiedBy>
  <dcterms:created xsi:type="dcterms:W3CDTF">2005-09-11T07:39:18Z</dcterms:created>
  <dcterms:modified xsi:type="dcterms:W3CDTF">2020-12-18T09:11:59Z</dcterms:modified>
</cp:coreProperties>
</file>